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9"/>
  </p:notesMasterIdLst>
  <p:handoutMasterIdLst>
    <p:handoutMasterId r:id="rId40"/>
  </p:handoutMasterIdLst>
  <p:sldIdLst>
    <p:sldId id="256" r:id="rId2"/>
    <p:sldId id="1861" r:id="rId3"/>
    <p:sldId id="1838" r:id="rId4"/>
    <p:sldId id="1846" r:id="rId5"/>
    <p:sldId id="1849" r:id="rId6"/>
    <p:sldId id="1853" r:id="rId7"/>
    <p:sldId id="1850" r:id="rId8"/>
    <p:sldId id="1852" r:id="rId9"/>
    <p:sldId id="1855" r:id="rId10"/>
    <p:sldId id="1854" r:id="rId11"/>
    <p:sldId id="1818" r:id="rId12"/>
    <p:sldId id="1835" r:id="rId13"/>
    <p:sldId id="1812" r:id="rId14"/>
    <p:sldId id="1885" r:id="rId15"/>
    <p:sldId id="1802" r:id="rId16"/>
    <p:sldId id="1840" r:id="rId17"/>
    <p:sldId id="1845" r:id="rId18"/>
    <p:sldId id="1872" r:id="rId19"/>
    <p:sldId id="1871" r:id="rId20"/>
    <p:sldId id="1844" r:id="rId21"/>
    <p:sldId id="1868" r:id="rId22"/>
    <p:sldId id="1870" r:id="rId23"/>
    <p:sldId id="1864" r:id="rId24"/>
    <p:sldId id="1867" r:id="rId25"/>
    <p:sldId id="1863" r:id="rId26"/>
    <p:sldId id="1873" r:id="rId27"/>
    <p:sldId id="1879" r:id="rId28"/>
    <p:sldId id="1856" r:id="rId29"/>
    <p:sldId id="1857" r:id="rId30"/>
    <p:sldId id="1858" r:id="rId31"/>
    <p:sldId id="1859" r:id="rId32"/>
    <p:sldId id="1880" r:id="rId33"/>
    <p:sldId id="1881" r:id="rId34"/>
    <p:sldId id="1882" r:id="rId35"/>
    <p:sldId id="1884" r:id="rId36"/>
    <p:sldId id="1841" r:id="rId37"/>
    <p:sldId id="1860" r:id="rId38"/>
  </p:sldIdLst>
  <p:sldSz cx="12192000" cy="6858000"/>
  <p:notesSz cx="6858000" cy="9144000"/>
  <p:embeddedFontLst>
    <p:embeddedFont>
      <p:font typeface="Lucida Sans" panose="020B0602030504020204" pitchFamily="34" charset="77"/>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bold" panose="020B0706030804020204" pitchFamily="34" charset="0"/>
      <p:regular r:id="rId49"/>
      <p:bold r:id="rId50"/>
      <p:italic r:id="rId51"/>
      <p:boldItalic r:id="rId52"/>
    </p:embeddedFont>
    <p:embeddedFont>
      <p:font typeface="Open Sans Light" panose="020B0306030504020204" pitchFamily="34" charset="0"/>
      <p:regular r:id="rId53"/>
      <p:italic r:id="rId54"/>
    </p:embeddedFont>
    <p:embeddedFont>
      <p:font typeface="Trebuchet MS" panose="020B0703020202090204" pitchFamily="34" charset="0"/>
      <p:regular r:id="rId55"/>
      <p:bold r:id="rId56"/>
      <p: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838"/>
            <p14:sldId id="1846"/>
            <p14:sldId id="1849"/>
            <p14:sldId id="1853"/>
            <p14:sldId id="1850"/>
            <p14:sldId id="1852"/>
            <p14:sldId id="1855"/>
            <p14:sldId id="1854"/>
            <p14:sldId id="1818"/>
            <p14:sldId id="1835"/>
            <p14:sldId id="1812"/>
            <p14:sldId id="1885"/>
            <p14:sldId id="1802"/>
            <p14:sldId id="1840"/>
            <p14:sldId id="1845"/>
            <p14:sldId id="1872"/>
            <p14:sldId id="1871"/>
            <p14:sldId id="1844"/>
            <p14:sldId id="1868"/>
            <p14:sldId id="1870"/>
            <p14:sldId id="1864"/>
            <p14:sldId id="1867"/>
            <p14:sldId id="1863"/>
            <p14:sldId id="1873"/>
            <p14:sldId id="1879"/>
            <p14:sldId id="1856"/>
            <p14:sldId id="1857"/>
            <p14:sldId id="1858"/>
            <p14:sldId id="1859"/>
            <p14:sldId id="1880"/>
            <p14:sldId id="1881"/>
            <p14:sldId id="1882"/>
            <p14:sldId id="1884"/>
            <p14:sldId id="1841"/>
            <p14:sldId id="18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94" autoAdjust="0"/>
    <p:restoredTop sz="97176" autoAdjust="0"/>
  </p:normalViewPr>
  <p:slideViewPr>
    <p:cSldViewPr snapToGrid="0" showGuides="1">
      <p:cViewPr varScale="1">
        <p:scale>
          <a:sx n="112" d="100"/>
          <a:sy n="112" d="100"/>
        </p:scale>
        <p:origin x="232" y="440"/>
      </p:cViewPr>
      <p:guideLst/>
    </p:cSldViewPr>
  </p:slideViewPr>
  <p:notesTextViewPr>
    <p:cViewPr>
      <p:scale>
        <a:sx n="85" d="100"/>
        <a:sy n="85" d="100"/>
      </p:scale>
      <p:origin x="0" y="0"/>
    </p:cViewPr>
  </p:notesTextViewPr>
  <p:sorterViewPr>
    <p:cViewPr>
      <p:scale>
        <a:sx n="80" d="100"/>
        <a:sy n="80" d="100"/>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4/5/22</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5287993" y="6307251"/>
            <a:ext cx="5642358" cy="491225"/>
          </a:xfrm>
          <a:prstGeom prst="rect">
            <a:avLst/>
          </a:prstGeom>
          <a:noFill/>
        </p:spPr>
        <p:txBody>
          <a:bodyPr wrap="square" rtlCol="0">
            <a:spAutoFit/>
          </a:bodyPr>
          <a:lstStyle/>
          <a:p>
            <a:pPr algn="r">
              <a:lnSpc>
                <a:spcPct val="110000"/>
              </a:lnSpc>
            </a:pPr>
            <a:r>
              <a:rPr lang="en-US" sz="800" b="0" i="0" kern="1200" dirty="0">
                <a:solidFill>
                  <a:schemeClr val="bg2">
                    <a:lumMod val="50000"/>
                  </a:schemeClr>
                </a:solidFill>
                <a:effectLst/>
                <a:latin typeface="Open Sans" panose="020B0606030504020204" pitchFamily="34" charset="0"/>
                <a:ea typeface="+mn-ea"/>
                <a:cs typeface="+mn-cs"/>
              </a:rPr>
              <a:t>Sandia National Laboratories is a </a:t>
            </a:r>
            <a:r>
              <a:rPr lang="en-US" sz="800" b="0" i="0" kern="1200" dirty="0" err="1">
                <a:solidFill>
                  <a:schemeClr val="bg2">
                    <a:lumMod val="50000"/>
                  </a:schemeClr>
                </a:solidFill>
                <a:effectLst/>
                <a:latin typeface="Open Sans" panose="020B0606030504020204" pitchFamily="34" charset="0"/>
                <a:ea typeface="+mn-ea"/>
                <a:cs typeface="+mn-cs"/>
              </a:rPr>
              <a:t>multimission</a:t>
            </a:r>
            <a:r>
              <a:rPr lang="en-US" sz="800" b="0" i="0" kern="1200" dirty="0">
                <a:solidFill>
                  <a:schemeClr val="bg2">
                    <a:lumMod val="50000"/>
                  </a:schemeClr>
                </a:solidFill>
                <a:effectLst/>
                <a:latin typeface="Open Sans" panose="020B0606030504020204" pitchFamily="34" charset="0"/>
                <a:ea typeface="+mn-ea"/>
                <a:cs typeface="+mn-cs"/>
              </a:rPr>
              <a:t> laboratory managed and operated by National Technology and Engineering Solutions of Sandia LLC, a wholly owned subsidiary of Honeywell International Inc. for the U.S. Department of Energy’s National Nuclear Security Administration under contract DE-NA0003525. </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1.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emf"/><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 Id="rId5" Type="http://schemas.openxmlformats.org/officeDocument/2006/relationships/image" Target="../media/image55.emf"/><Relationship Id="rId4" Type="http://schemas.openxmlformats.org/officeDocument/2006/relationships/image" Target="../media/image54.emf"/></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tiff"/><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emf"/><Relationship Id="rId11" Type="http://schemas.openxmlformats.org/officeDocument/2006/relationships/image" Target="../media/image65.png"/><Relationship Id="rId5" Type="http://schemas.openxmlformats.org/officeDocument/2006/relationships/image" Target="../media/image59.emf"/><Relationship Id="rId10" Type="http://schemas.openxmlformats.org/officeDocument/2006/relationships/image" Target="../media/image64.emf"/><Relationship Id="rId4" Type="http://schemas.openxmlformats.org/officeDocument/2006/relationships/image" Target="../media/image58.png"/><Relationship Id="rId9" Type="http://schemas.openxmlformats.org/officeDocument/2006/relationships/image" Target="../media/image63.emf"/></Relationships>
</file>

<file path=ppt/slides/_rels/slide1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5" Type="http://schemas.openxmlformats.org/officeDocument/2006/relationships/image" Target="../media/image79.emf"/><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mailto:spdomin@sandia.gov"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10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4.png"/><Relationship Id="rId5" Type="http://schemas.openxmlformats.org/officeDocument/2006/relationships/slideLayout" Target="../slideLayouts/slideLayout4.xml"/><Relationship Id="rId4" Type="http://schemas.openxmlformats.org/officeDocument/2006/relationships/video" Target="../media/media5.mp4"/></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tiff"/><Relationship Id="rId10" Type="http://schemas.openxmlformats.org/officeDocument/2006/relationships/image" Target="../media/image122.png"/><Relationship Id="rId4" Type="http://schemas.openxmlformats.org/officeDocument/2006/relationships/image" Target="../media/image116.tif"/><Relationship Id="rId9" Type="http://schemas.openxmlformats.org/officeDocument/2006/relationships/image" Target="../media/image121.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5" Type="http://schemas.openxmlformats.org/officeDocument/2006/relationships/image" Target="../media/image126.jpeg"/><Relationship Id="rId4" Type="http://schemas.openxmlformats.org/officeDocument/2006/relationships/hyperlink" Target="https://www.google.com/imgres?imgurl=https%3A%2F%2Fs.hdnux.com%2Fphotos%2F01%2F12%2F12%2F73%2F19443400%2F5%2FrawImage.jpg&amp;imgrefurl=https%3A%2F%2Fwww.sfchronicle.com%2Fbayarea%2Farticle%2FCircles-in-the-grass-Four-San-Francisco-parks-15287573.php&amp;tbnid=iu-TQuGp-y0CKM&amp;vet=12ahUKEwil4NiyncbrAhXHRawKHULhDCsQMygAegUIARCnAQ..i&amp;docid=Mf591TzkmYfoSM&amp;w=2048&amp;h=1300&amp;q=san%20francisco%20circles%20on%20grass&amp;client=firefox-b-1-e&amp;ved=2ahUKEwil4NiyncbrAhXHRawKHULhDCsQMygAegUIARCnAQ"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emf"/><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8" Type="http://schemas.openxmlformats.org/officeDocument/2006/relationships/image" Target="../media/image140.png"/><Relationship Id="rId3" Type="http://schemas.microsoft.com/office/2007/relationships/media" Target="../media/media7.mp4"/><Relationship Id="rId7" Type="http://schemas.openxmlformats.org/officeDocument/2006/relationships/image" Target="../media/image13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38.png"/><Relationship Id="rId5" Type="http://schemas.openxmlformats.org/officeDocument/2006/relationships/slideLayout" Target="../slideLayouts/slideLayout4.xml"/><Relationship Id="rId4" Type="http://schemas.openxmlformats.org/officeDocument/2006/relationships/video" Target="../media/media7.mp4"/></Relationships>
</file>

<file path=ppt/slides/_rels/slide33.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142.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41.png"/><Relationship Id="rId5" Type="http://schemas.openxmlformats.org/officeDocument/2006/relationships/slideLayout" Target="../slideLayouts/slideLayout4.xml"/><Relationship Id="rId4" Type="http://schemas.openxmlformats.org/officeDocument/2006/relationships/video" Target="../media/media9.mp4"/></Relationships>
</file>

<file path=ppt/slides/_rels/slide34.xml.rels><?xml version="1.0" encoding="UTF-8" standalone="yes"?>
<Relationships xmlns="http://schemas.openxmlformats.org/package/2006/relationships"><Relationship Id="rId8" Type="http://schemas.openxmlformats.org/officeDocument/2006/relationships/image" Target="../media/image145.png"/><Relationship Id="rId3" Type="http://schemas.microsoft.com/office/2007/relationships/media" Target="../media/media11.mp4"/><Relationship Id="rId7" Type="http://schemas.openxmlformats.org/officeDocument/2006/relationships/image" Target="../media/image144.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43.png"/><Relationship Id="rId5" Type="http://schemas.openxmlformats.org/officeDocument/2006/relationships/slideLayout" Target="../slideLayouts/slideLayout4.xml"/><Relationship Id="rId10" Type="http://schemas.openxmlformats.org/officeDocument/2006/relationships/image" Target="../media/image147.png"/><Relationship Id="rId4" Type="http://schemas.openxmlformats.org/officeDocument/2006/relationships/video" Target="../media/media11.mp4"/><Relationship Id="rId9" Type="http://schemas.openxmlformats.org/officeDocument/2006/relationships/image" Target="../media/image146.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microsoft.com/office/2007/relationships/media" Target="../media/media13.mp4"/><Relationship Id="rId7" Type="http://schemas.openxmlformats.org/officeDocument/2006/relationships/image" Target="../media/image149.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148.png"/><Relationship Id="rId5" Type="http://schemas.openxmlformats.org/officeDocument/2006/relationships/slideLayout" Target="../slideLayouts/slideLayout4.xml"/><Relationship Id="rId4" Type="http://schemas.openxmlformats.org/officeDocument/2006/relationships/video" Target="../media/media13.mp4"/><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8" Type="http://schemas.openxmlformats.org/officeDocument/2006/relationships/image" Target="../media/image158.tiff"/><Relationship Id="rId3" Type="http://schemas.openxmlformats.org/officeDocument/2006/relationships/image" Target="../media/image153.tiff"/><Relationship Id="rId7" Type="http://schemas.openxmlformats.org/officeDocument/2006/relationships/image" Target="../media/image157.tiff"/><Relationship Id="rId2" Type="http://schemas.openxmlformats.org/officeDocument/2006/relationships/image" Target="../media/image152.jpeg"/><Relationship Id="rId1" Type="http://schemas.openxmlformats.org/officeDocument/2006/relationships/slideLayout" Target="../slideLayouts/slideLayout4.xml"/><Relationship Id="rId6" Type="http://schemas.openxmlformats.org/officeDocument/2006/relationships/image" Target="../media/image156.tiff"/><Relationship Id="rId11" Type="http://schemas.openxmlformats.org/officeDocument/2006/relationships/image" Target="../media/image161.tiff"/><Relationship Id="rId5" Type="http://schemas.openxmlformats.org/officeDocument/2006/relationships/image" Target="../media/image155.tiff"/><Relationship Id="rId10" Type="http://schemas.openxmlformats.org/officeDocument/2006/relationships/image" Target="../media/image160.tiff"/><Relationship Id="rId4" Type="http://schemas.openxmlformats.org/officeDocument/2006/relationships/image" Target="../media/image154.png"/><Relationship Id="rId9" Type="http://schemas.openxmlformats.org/officeDocument/2006/relationships/image" Target="../media/image159.tiff"/></Relationships>
</file>

<file path=ppt/slides/_rels/slide37.xml.rels><?xml version="1.0" encoding="UTF-8" standalone="yes"?>
<Relationships xmlns="http://schemas.openxmlformats.org/package/2006/relationships"><Relationship Id="rId2" Type="http://schemas.openxmlformats.org/officeDocument/2006/relationships/hyperlink" Target="mailto:spdomin@sandia.gov"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3" Type="http://schemas.openxmlformats.org/officeDocument/2006/relationships/image" Target="../media/image24.emf"/><Relationship Id="rId7" Type="http://schemas.openxmlformats.org/officeDocument/2006/relationships/image" Target="../media/image28.emf"/><Relationship Id="rId12" Type="http://schemas.openxmlformats.org/officeDocument/2006/relationships/image" Target="../media/image33.emf"/><Relationship Id="rId2" Type="http://schemas.openxmlformats.org/officeDocument/2006/relationships/image" Target="../media/image23.emf"/><Relationship Id="rId16" Type="http://schemas.openxmlformats.org/officeDocument/2006/relationships/image" Target="../media/image37.emf"/><Relationship Id="rId1" Type="http://schemas.openxmlformats.org/officeDocument/2006/relationships/slideLayout" Target="../slideLayouts/slideLayout4.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5" Type="http://schemas.openxmlformats.org/officeDocument/2006/relationships/image" Target="../media/image3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 Id="rId14" Type="http://schemas.openxmlformats.org/officeDocument/2006/relationships/image" Target="../media/image35.emf"/></Relationships>
</file>

<file path=ppt/slides/_rels/slide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5"/>
            <a:ext cx="7411122" cy="1317382"/>
          </a:xfrm>
        </p:spPr>
        <p:txBody>
          <a:bodyPr>
            <a:normAutofit/>
          </a:bodyPr>
          <a:lstStyle/>
          <a:p>
            <a:r>
              <a:rPr lang="en-US" dirty="0"/>
              <a:t>1541 Research Activity Overview</a:t>
            </a:r>
            <a:br>
              <a:rPr lang="en-US" dirty="0"/>
            </a:br>
            <a:r>
              <a:rPr lang="en-US" sz="2200" dirty="0"/>
              <a:t>Sandia PSAAP-3 Internship Talking Points</a:t>
            </a:r>
          </a:p>
        </p:txBody>
      </p:sp>
      <p:sp>
        <p:nvSpPr>
          <p:cNvPr id="8" name="Subtitle 7">
            <a:extLst>
              <a:ext uri="{FF2B5EF4-FFF2-40B4-BE49-F238E27FC236}">
                <a16:creationId xmlns:a16="http://schemas.microsoft.com/office/drawing/2014/main" id="{6572C9CA-5251-BE48-98C9-AEE6EB0EB890}"/>
              </a:ext>
            </a:extLst>
          </p:cNvPr>
          <p:cNvSpPr>
            <a:spLocks noGrp="1"/>
          </p:cNvSpPr>
          <p:nvPr>
            <p:ph type="subTitle" idx="1"/>
          </p:nvPr>
        </p:nvSpPr>
        <p:spPr/>
        <p:txBody>
          <a:bodyPr/>
          <a:lstStyle/>
          <a:p>
            <a:r>
              <a:rPr lang="en-US" dirty="0"/>
              <a:t>Stefan Domino (1541)</a:t>
            </a:r>
          </a:p>
        </p:txBody>
      </p:sp>
      <p:sp>
        <p:nvSpPr>
          <p:cNvPr id="10" name="Text Placeholder 9">
            <a:extLst>
              <a:ext uri="{FF2B5EF4-FFF2-40B4-BE49-F238E27FC236}">
                <a16:creationId xmlns:a16="http://schemas.microsoft.com/office/drawing/2014/main" id="{28F954A9-F33E-B244-9544-B81C0D328DDE}"/>
              </a:ext>
            </a:extLst>
          </p:cNvPr>
          <p:cNvSpPr>
            <a:spLocks noGrp="1"/>
          </p:cNvSpPr>
          <p:nvPr>
            <p:ph type="body" sz="quarter" idx="15"/>
          </p:nvPr>
        </p:nvSpPr>
        <p:spPr/>
        <p:txBody>
          <a:bodyPr/>
          <a:lstStyle/>
          <a:p>
            <a:r>
              <a:rPr lang="en-US" dirty="0"/>
              <a:t>SAND2021-15788 HR</a:t>
            </a:r>
          </a:p>
        </p:txBody>
      </p:sp>
      <p:sp>
        <p:nvSpPr>
          <p:cNvPr id="11" name="Text Placeholder 10">
            <a:extLst>
              <a:ext uri="{FF2B5EF4-FFF2-40B4-BE49-F238E27FC236}">
                <a16:creationId xmlns:a16="http://schemas.microsoft.com/office/drawing/2014/main" id="{FA7190E4-6146-D042-8C7F-132DA96089B5}"/>
              </a:ext>
            </a:extLst>
          </p:cNvPr>
          <p:cNvSpPr>
            <a:spLocks noGrp="1"/>
          </p:cNvSpPr>
          <p:nvPr>
            <p:ph type="body" sz="quarter" idx="22"/>
          </p:nvPr>
        </p:nvSpPr>
        <p:spPr/>
        <p:txBody>
          <a:bodyPr/>
          <a:lstStyle/>
          <a:p>
            <a:r>
              <a:rPr lang="en-US" dirty="0"/>
              <a:t>Overview of Domino’s 1541 research activity</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2F04-CB59-AE4E-BF91-D7374F8A0ED2}"/>
              </a:ext>
            </a:extLst>
          </p:cNvPr>
          <p:cNvSpPr>
            <a:spLocks noGrp="1"/>
          </p:cNvSpPr>
          <p:nvPr>
            <p:ph type="title"/>
          </p:nvPr>
        </p:nvSpPr>
        <p:spPr/>
        <p:txBody>
          <a:bodyPr/>
          <a:lstStyle/>
          <a:p>
            <a:r>
              <a:rPr lang="en-US" dirty="0"/>
              <a:t>Representative Crossflow and Quiescent Simulations</a:t>
            </a:r>
          </a:p>
        </p:txBody>
      </p:sp>
      <p:sp>
        <p:nvSpPr>
          <p:cNvPr id="3" name="Slide Number Placeholder 2">
            <a:extLst>
              <a:ext uri="{FF2B5EF4-FFF2-40B4-BE49-F238E27FC236}">
                <a16:creationId xmlns:a16="http://schemas.microsoft.com/office/drawing/2014/main" id="{977EE983-2DF4-754A-B2E2-F92556AB536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pic>
        <p:nvPicPr>
          <p:cNvPr id="5" name="fire_06_06_23_LQ_converted.mov">
            <a:hlinkClick r:id="" action="ppaction://media"/>
            <a:extLst>
              <a:ext uri="{FF2B5EF4-FFF2-40B4-BE49-F238E27FC236}">
                <a16:creationId xmlns:a16="http://schemas.microsoft.com/office/drawing/2014/main" id="{02BEED8C-2BCF-AF44-BBEC-B0CA796999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19775" y="2006124"/>
            <a:ext cx="4876800" cy="3657600"/>
          </a:xfrm>
          <a:prstGeom prst="rect">
            <a:avLst/>
          </a:prstGeom>
        </p:spPr>
      </p:pic>
      <p:pic>
        <p:nvPicPr>
          <p:cNvPr id="6" name="s007_fire_19May_01.mp4" descr="s007_fire_19May_01.mp4">
            <a:hlinkClick r:id="" action="ppaction://media"/>
            <a:extLst>
              <a:ext uri="{FF2B5EF4-FFF2-40B4-BE49-F238E27FC236}">
                <a16:creationId xmlns:a16="http://schemas.microsoft.com/office/drawing/2014/main" id="{F143C71F-13CE-9647-BD0D-82DA2F68074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47917" y="2006124"/>
            <a:ext cx="6502400" cy="3657600"/>
          </a:xfrm>
          <a:prstGeom prst="rect">
            <a:avLst/>
          </a:prstGeom>
        </p:spPr>
      </p:pic>
      <p:sp>
        <p:nvSpPr>
          <p:cNvPr id="7" name="TextBox 6">
            <a:extLst>
              <a:ext uri="{FF2B5EF4-FFF2-40B4-BE49-F238E27FC236}">
                <a16:creationId xmlns:a16="http://schemas.microsoft.com/office/drawing/2014/main" id="{B5531E26-7E20-3D43-BCCF-80439D2D0E1A}"/>
              </a:ext>
            </a:extLst>
          </p:cNvPr>
          <p:cNvSpPr txBox="1"/>
          <p:nvPr/>
        </p:nvSpPr>
        <p:spPr>
          <a:xfrm>
            <a:off x="1210235" y="6521824"/>
            <a:ext cx="0" cy="0"/>
          </a:xfrm>
          <a:prstGeom prst="rect">
            <a:avLst/>
          </a:prstGeom>
        </p:spPr>
        <p:txBody>
          <a:bodyPr vert="horz" wrap="none" lIns="91440" tIns="45720" rIns="91440" bIns="45720" rtlCol="0">
            <a:noAutofit/>
          </a:bodyPr>
          <a:lstStyle/>
          <a:p>
            <a:pPr algn="l"/>
            <a:r>
              <a:rPr lang="en-US" dirty="0"/>
              <a:t>5 meter JP-8 (quiescent)</a:t>
            </a:r>
          </a:p>
        </p:txBody>
      </p:sp>
      <p:sp>
        <p:nvSpPr>
          <p:cNvPr id="8" name="TextBox 7">
            <a:extLst>
              <a:ext uri="{FF2B5EF4-FFF2-40B4-BE49-F238E27FC236}">
                <a16:creationId xmlns:a16="http://schemas.microsoft.com/office/drawing/2014/main" id="{5DADE6B1-1213-1E49-9527-3E5018117B28}"/>
              </a:ext>
            </a:extLst>
          </p:cNvPr>
          <p:cNvSpPr txBox="1"/>
          <p:nvPr/>
        </p:nvSpPr>
        <p:spPr>
          <a:xfrm>
            <a:off x="8081682" y="6508376"/>
            <a:ext cx="0" cy="0"/>
          </a:xfrm>
          <a:prstGeom prst="rect">
            <a:avLst/>
          </a:prstGeom>
        </p:spPr>
        <p:txBody>
          <a:bodyPr vert="horz" wrap="none" lIns="91440" tIns="45720" rIns="91440" bIns="45720" rtlCol="0">
            <a:noAutofit/>
          </a:bodyPr>
          <a:lstStyle/>
          <a:p>
            <a:pPr algn="l"/>
            <a:r>
              <a:rPr lang="en-US" dirty="0"/>
              <a:t>XTF JP-8 (crossflow) </a:t>
            </a:r>
          </a:p>
        </p:txBody>
      </p:sp>
    </p:spTree>
    <p:extLst>
      <p:ext uri="{BB962C8B-B14F-4D97-AF65-F5344CB8AC3E}">
        <p14:creationId xmlns:p14="http://schemas.microsoft.com/office/powerpoint/2010/main" val="7298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video>
              <p:cMediaNode vol="80000">
                <p:cTn id="12"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BD22-CE7B-CF4A-AF65-6390CD1FF425}"/>
              </a:ext>
            </a:extLst>
          </p:cNvPr>
          <p:cNvSpPr>
            <a:spLocks noGrp="1"/>
          </p:cNvSpPr>
          <p:nvPr>
            <p:ph type="title"/>
          </p:nvPr>
        </p:nvSpPr>
        <p:spPr/>
        <p:txBody>
          <a:bodyPr/>
          <a:lstStyle/>
          <a:p>
            <a:r>
              <a:rPr lang="en-US" dirty="0"/>
              <a:t>Physics of Impinging Jets</a:t>
            </a:r>
          </a:p>
        </p:txBody>
      </p:sp>
      <p:sp>
        <p:nvSpPr>
          <p:cNvPr id="3" name="Slide Number Placeholder 2">
            <a:extLst>
              <a:ext uri="{FF2B5EF4-FFF2-40B4-BE49-F238E27FC236}">
                <a16:creationId xmlns:a16="http://schemas.microsoft.com/office/drawing/2014/main" id="{762B038D-D583-464B-8A7A-7D6A31F50582}"/>
              </a:ext>
            </a:extLst>
          </p:cNvPr>
          <p:cNvSpPr>
            <a:spLocks noGrp="1"/>
          </p:cNvSpPr>
          <p:nvPr>
            <p:ph type="sldNum" sz="quarter" idx="10"/>
          </p:nvPr>
        </p:nvSpPr>
        <p:spPr/>
        <p:txBody>
          <a:bodyPr/>
          <a:lstStyle/>
          <a:p>
            <a:fld id="{4FAB73BC-B049-4115-A692-8D63A059BFB8}" type="slidenum">
              <a:rPr lang="en-US" smtClean="0"/>
              <a:pPr/>
              <a:t>11</a:t>
            </a:fld>
            <a:endParaRPr lang="en-US" dirty="0"/>
          </a:p>
        </p:txBody>
      </p:sp>
      <p:pic>
        <p:nvPicPr>
          <p:cNvPr id="5" name="Picture 4">
            <a:extLst>
              <a:ext uri="{FF2B5EF4-FFF2-40B4-BE49-F238E27FC236}">
                <a16:creationId xmlns:a16="http://schemas.microsoft.com/office/drawing/2014/main" id="{4C6D1DAD-74AD-BD49-85D3-8F844D7954FB}"/>
              </a:ext>
            </a:extLst>
          </p:cNvPr>
          <p:cNvPicPr>
            <a:picLocks noChangeAspect="1"/>
          </p:cNvPicPr>
          <p:nvPr/>
        </p:nvPicPr>
        <p:blipFill>
          <a:blip r:embed="rId2"/>
          <a:stretch>
            <a:fillRect/>
          </a:stretch>
        </p:blipFill>
        <p:spPr>
          <a:xfrm>
            <a:off x="6642100" y="618278"/>
            <a:ext cx="5054600" cy="1676400"/>
          </a:xfrm>
          <a:prstGeom prst="rect">
            <a:avLst/>
          </a:prstGeom>
        </p:spPr>
      </p:pic>
      <p:pic>
        <p:nvPicPr>
          <p:cNvPr id="8" name="Picture 7">
            <a:extLst>
              <a:ext uri="{FF2B5EF4-FFF2-40B4-BE49-F238E27FC236}">
                <a16:creationId xmlns:a16="http://schemas.microsoft.com/office/drawing/2014/main" id="{582C4DC6-850A-3E40-A4F1-3CA469BF2C8B}"/>
              </a:ext>
            </a:extLst>
          </p:cNvPr>
          <p:cNvPicPr>
            <a:picLocks noChangeAspect="1"/>
          </p:cNvPicPr>
          <p:nvPr/>
        </p:nvPicPr>
        <p:blipFill>
          <a:blip r:embed="rId3"/>
          <a:stretch>
            <a:fillRect/>
          </a:stretch>
        </p:blipFill>
        <p:spPr>
          <a:xfrm>
            <a:off x="6642100" y="2081587"/>
            <a:ext cx="5054600" cy="1676400"/>
          </a:xfrm>
          <a:prstGeom prst="rect">
            <a:avLst/>
          </a:prstGeom>
        </p:spPr>
      </p:pic>
      <p:cxnSp>
        <p:nvCxnSpPr>
          <p:cNvPr id="9" name="Straight Arrow Connector 8">
            <a:extLst>
              <a:ext uri="{FF2B5EF4-FFF2-40B4-BE49-F238E27FC236}">
                <a16:creationId xmlns:a16="http://schemas.microsoft.com/office/drawing/2014/main" id="{5F27F12C-523F-0C46-A107-131F9D457717}"/>
              </a:ext>
            </a:extLst>
          </p:cNvPr>
          <p:cNvCxnSpPr/>
          <p:nvPr/>
        </p:nvCxnSpPr>
        <p:spPr>
          <a:xfrm>
            <a:off x="8643094" y="658034"/>
            <a:ext cx="0" cy="788670"/>
          </a:xfrm>
          <a:prstGeom prst="straightConnector1">
            <a:avLst/>
          </a:prstGeom>
          <a:ln w="412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BC363652-1750-144B-B602-45D44EA18172}"/>
              </a:ext>
            </a:extLst>
          </p:cNvPr>
          <p:cNvCxnSpPr/>
          <p:nvPr/>
        </p:nvCxnSpPr>
        <p:spPr>
          <a:xfrm>
            <a:off x="9466832" y="2081587"/>
            <a:ext cx="0" cy="788670"/>
          </a:xfrm>
          <a:prstGeom prst="straightConnector1">
            <a:avLst/>
          </a:prstGeom>
          <a:ln w="412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965176BA-4A4B-D441-A8B4-99C190861099}"/>
              </a:ext>
            </a:extLst>
          </p:cNvPr>
          <p:cNvSpPr txBox="1"/>
          <p:nvPr/>
        </p:nvSpPr>
        <p:spPr>
          <a:xfrm>
            <a:off x="10248562" y="584161"/>
            <a:ext cx="999761" cy="369332"/>
          </a:xfrm>
          <a:prstGeom prst="rect">
            <a:avLst/>
          </a:prstGeom>
          <a:noFill/>
        </p:spPr>
        <p:txBody>
          <a:bodyPr wrap="none" rtlCol="0">
            <a:spAutoFit/>
          </a:bodyPr>
          <a:lstStyle/>
          <a:p>
            <a:r>
              <a:rPr lang="en-US" dirty="0"/>
              <a:t>Re 8,500</a:t>
            </a:r>
          </a:p>
        </p:txBody>
      </p:sp>
      <p:sp>
        <p:nvSpPr>
          <p:cNvPr id="12" name="TextBox 11">
            <a:extLst>
              <a:ext uri="{FF2B5EF4-FFF2-40B4-BE49-F238E27FC236}">
                <a16:creationId xmlns:a16="http://schemas.microsoft.com/office/drawing/2014/main" id="{945E5A7F-A7D5-D74A-B57C-29D9D761E396}"/>
              </a:ext>
            </a:extLst>
          </p:cNvPr>
          <p:cNvSpPr txBox="1"/>
          <p:nvPr/>
        </p:nvSpPr>
        <p:spPr>
          <a:xfrm>
            <a:off x="10174346" y="2028469"/>
            <a:ext cx="1116781" cy="369332"/>
          </a:xfrm>
          <a:prstGeom prst="rect">
            <a:avLst/>
          </a:prstGeom>
          <a:noFill/>
        </p:spPr>
        <p:txBody>
          <a:bodyPr wrap="none" rtlCol="0">
            <a:spAutoFit/>
          </a:bodyPr>
          <a:lstStyle/>
          <a:p>
            <a:r>
              <a:rPr lang="en-US" dirty="0"/>
              <a:t>Re 23,000</a:t>
            </a:r>
          </a:p>
        </p:txBody>
      </p:sp>
      <p:pic>
        <p:nvPicPr>
          <p:cNvPr id="13" name="Picture 12">
            <a:extLst>
              <a:ext uri="{FF2B5EF4-FFF2-40B4-BE49-F238E27FC236}">
                <a16:creationId xmlns:a16="http://schemas.microsoft.com/office/drawing/2014/main" id="{B6B3906D-840C-6944-9DBE-87F8485C14D3}"/>
              </a:ext>
            </a:extLst>
          </p:cNvPr>
          <p:cNvPicPr>
            <a:picLocks noChangeAspect="1"/>
          </p:cNvPicPr>
          <p:nvPr/>
        </p:nvPicPr>
        <p:blipFill rotWithShape="1">
          <a:blip r:embed="rId4"/>
          <a:srcRect l="17537" t="6270" r="20071" b="64636"/>
          <a:stretch/>
        </p:blipFill>
        <p:spPr>
          <a:xfrm>
            <a:off x="866055" y="3706583"/>
            <a:ext cx="3403600" cy="2838030"/>
          </a:xfrm>
          <a:prstGeom prst="rect">
            <a:avLst/>
          </a:prstGeom>
        </p:spPr>
      </p:pic>
      <p:pic>
        <p:nvPicPr>
          <p:cNvPr id="14" name="Picture 13">
            <a:extLst>
              <a:ext uri="{FF2B5EF4-FFF2-40B4-BE49-F238E27FC236}">
                <a16:creationId xmlns:a16="http://schemas.microsoft.com/office/drawing/2014/main" id="{0FD24BF8-D238-4941-BA77-379CD4B30FCE}"/>
              </a:ext>
            </a:extLst>
          </p:cNvPr>
          <p:cNvPicPr>
            <a:picLocks noChangeAspect="1"/>
          </p:cNvPicPr>
          <p:nvPr/>
        </p:nvPicPr>
        <p:blipFill rotWithShape="1">
          <a:blip r:embed="rId4"/>
          <a:srcRect l="17914" t="64034" r="20292" b="6873"/>
          <a:stretch/>
        </p:blipFill>
        <p:spPr>
          <a:xfrm>
            <a:off x="7640633" y="3706582"/>
            <a:ext cx="3370978" cy="2838030"/>
          </a:xfrm>
          <a:prstGeom prst="rect">
            <a:avLst/>
          </a:prstGeom>
        </p:spPr>
      </p:pic>
      <p:pic>
        <p:nvPicPr>
          <p:cNvPr id="15" name="Picture 14">
            <a:extLst>
              <a:ext uri="{FF2B5EF4-FFF2-40B4-BE49-F238E27FC236}">
                <a16:creationId xmlns:a16="http://schemas.microsoft.com/office/drawing/2014/main" id="{C7FB43DC-2E17-964B-94EC-013B160940B8}"/>
              </a:ext>
            </a:extLst>
          </p:cNvPr>
          <p:cNvPicPr>
            <a:picLocks noChangeAspect="1"/>
          </p:cNvPicPr>
          <p:nvPr/>
        </p:nvPicPr>
        <p:blipFill rotWithShape="1">
          <a:blip r:embed="rId4"/>
          <a:srcRect l="17536" t="34967" r="20669" b="35940"/>
          <a:stretch/>
        </p:blipFill>
        <p:spPr>
          <a:xfrm>
            <a:off x="4269655" y="3706582"/>
            <a:ext cx="3370978" cy="2838029"/>
          </a:xfrm>
          <a:prstGeom prst="rect">
            <a:avLst/>
          </a:prstGeom>
        </p:spPr>
      </p:pic>
      <p:cxnSp>
        <p:nvCxnSpPr>
          <p:cNvPr id="18" name="Straight Arrow Connector 17">
            <a:extLst>
              <a:ext uri="{FF2B5EF4-FFF2-40B4-BE49-F238E27FC236}">
                <a16:creationId xmlns:a16="http://schemas.microsoft.com/office/drawing/2014/main" id="{E56635E3-E491-4148-A77A-8FEEE97E7AEA}"/>
              </a:ext>
            </a:extLst>
          </p:cNvPr>
          <p:cNvCxnSpPr>
            <a:cxnSpLocks/>
          </p:cNvCxnSpPr>
          <p:nvPr/>
        </p:nvCxnSpPr>
        <p:spPr>
          <a:xfrm>
            <a:off x="6773961" y="499714"/>
            <a:ext cx="3211396" cy="0"/>
          </a:xfrm>
          <a:prstGeom prst="straightConnector1">
            <a:avLst/>
          </a:prstGeom>
          <a:ln w="412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59804F03-8F84-8746-80AD-3E55090090D9}"/>
              </a:ext>
            </a:extLst>
          </p:cNvPr>
          <p:cNvSpPr txBox="1"/>
          <p:nvPr/>
        </p:nvSpPr>
        <p:spPr>
          <a:xfrm>
            <a:off x="116115" y="6502396"/>
            <a:ext cx="0" cy="0"/>
          </a:xfrm>
          <a:prstGeom prst="rect">
            <a:avLst/>
          </a:prstGeom>
        </p:spPr>
        <p:txBody>
          <a:bodyPr vert="horz" wrap="none" lIns="91440" tIns="45720" rIns="91440" bIns="45720" rtlCol="0">
            <a:noAutofit/>
          </a:bodyPr>
          <a:lstStyle/>
          <a:p>
            <a:r>
              <a:rPr lang="en-US" dirty="0" err="1"/>
              <a:t>Baughn</a:t>
            </a:r>
            <a:r>
              <a:rPr lang="en-US" dirty="0"/>
              <a:t> and Shimizu, ASME 1989.</a:t>
            </a:r>
          </a:p>
        </p:txBody>
      </p:sp>
      <p:pic>
        <p:nvPicPr>
          <p:cNvPr id="17" name="Picture 16">
            <a:extLst>
              <a:ext uri="{FF2B5EF4-FFF2-40B4-BE49-F238E27FC236}">
                <a16:creationId xmlns:a16="http://schemas.microsoft.com/office/drawing/2014/main" id="{56DEE841-908E-9044-8E1B-689BB49B9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28" y="1145874"/>
            <a:ext cx="5736529" cy="2134522"/>
          </a:xfrm>
          <a:prstGeom prst="rect">
            <a:avLst/>
          </a:prstGeom>
        </p:spPr>
      </p:pic>
      <p:sp>
        <p:nvSpPr>
          <p:cNvPr id="4" name="TextBox 3">
            <a:extLst>
              <a:ext uri="{FF2B5EF4-FFF2-40B4-BE49-F238E27FC236}">
                <a16:creationId xmlns:a16="http://schemas.microsoft.com/office/drawing/2014/main" id="{7CC4FEDD-993F-9140-AAB2-293264CFAC8B}"/>
              </a:ext>
            </a:extLst>
          </p:cNvPr>
          <p:cNvSpPr txBox="1"/>
          <p:nvPr/>
        </p:nvSpPr>
        <p:spPr>
          <a:xfrm>
            <a:off x="6763869" y="174811"/>
            <a:ext cx="0" cy="0"/>
          </a:xfrm>
          <a:prstGeom prst="rect">
            <a:avLst/>
          </a:prstGeom>
        </p:spPr>
        <p:txBody>
          <a:bodyPr vert="horz" wrap="none" lIns="91440" tIns="45720" rIns="91440" bIns="45720" rtlCol="0">
            <a:noAutofit/>
          </a:bodyPr>
          <a:lstStyle/>
          <a:p>
            <a:pPr algn="l"/>
            <a:r>
              <a:rPr lang="en-US" dirty="0"/>
              <a:t>Large-scale vortex radius trend:</a:t>
            </a:r>
          </a:p>
        </p:txBody>
      </p:sp>
    </p:spTree>
    <p:extLst>
      <p:ext uri="{BB962C8B-B14F-4D97-AF65-F5344CB8AC3E}">
        <p14:creationId xmlns:p14="http://schemas.microsoft.com/office/powerpoint/2010/main" val="392635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1C5C9BB-109A-854F-8521-D13165D55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13" y="448155"/>
            <a:ext cx="3668843" cy="2286000"/>
          </a:xfrm>
          <a:prstGeom prst="rect">
            <a:avLst/>
          </a:prstGeom>
        </p:spPr>
      </p:pic>
      <p:sp>
        <p:nvSpPr>
          <p:cNvPr id="2" name="Title 1">
            <a:extLst>
              <a:ext uri="{FF2B5EF4-FFF2-40B4-BE49-F238E27FC236}">
                <a16:creationId xmlns:a16="http://schemas.microsoft.com/office/drawing/2014/main" id="{446B65F5-92E2-C14F-A2F9-39BEF784880E}"/>
              </a:ext>
            </a:extLst>
          </p:cNvPr>
          <p:cNvSpPr>
            <a:spLocks noGrp="1"/>
          </p:cNvSpPr>
          <p:nvPr>
            <p:ph type="title"/>
          </p:nvPr>
        </p:nvSpPr>
        <p:spPr/>
        <p:txBody>
          <a:bodyPr/>
          <a:lstStyle/>
          <a:p>
            <a:r>
              <a:rPr lang="en-US" dirty="0"/>
              <a:t>DNS: ASC P&amp;EM Impinging Jet</a:t>
            </a:r>
          </a:p>
        </p:txBody>
      </p:sp>
      <p:sp>
        <p:nvSpPr>
          <p:cNvPr id="3" name="Slide Number Placeholder 2">
            <a:extLst>
              <a:ext uri="{FF2B5EF4-FFF2-40B4-BE49-F238E27FC236}">
                <a16:creationId xmlns:a16="http://schemas.microsoft.com/office/drawing/2014/main" id="{4DF9C826-EEB8-8045-AA47-782EAA6FE22B}"/>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F2CE61F9-1214-574D-93DD-A3077DEA9976}"/>
              </a:ext>
            </a:extLst>
          </p:cNvPr>
          <p:cNvSpPr>
            <a:spLocks noGrp="1"/>
          </p:cNvSpPr>
          <p:nvPr>
            <p:ph sz="quarter" idx="11"/>
          </p:nvPr>
        </p:nvSpPr>
        <p:spPr>
          <a:xfrm>
            <a:off x="647700" y="1409700"/>
            <a:ext cx="3077135" cy="5376832"/>
          </a:xfrm>
        </p:spPr>
        <p:txBody>
          <a:bodyPr>
            <a:normAutofit/>
          </a:bodyPr>
          <a:lstStyle/>
          <a:p>
            <a:r>
              <a:rPr lang="en-US" b="1" dirty="0"/>
              <a:t>Trinity ATCC Campaigns have exercised a combined ~20,000 CPU-YEARS</a:t>
            </a:r>
          </a:p>
          <a:p>
            <a:pPr marL="342900" indent="-342900">
              <a:buFont typeface="Arial" panose="020B0604020202020204" pitchFamily="34" charset="0"/>
              <a:buChar char="•"/>
            </a:pPr>
            <a:r>
              <a:rPr lang="en-US" dirty="0"/>
              <a:t>Each case: O(50) restarts; 2000 nodes/24 </a:t>
            </a:r>
            <a:r>
              <a:rPr lang="en-US" dirty="0" err="1"/>
              <a:t>hr</a:t>
            </a:r>
            <a:r>
              <a:rPr lang="en-US" dirty="0"/>
              <a:t>; O</a:t>
            </a:r>
            <a:r>
              <a:rPr lang="en-US"/>
              <a:t>(200)</a:t>
            </a:r>
            <a:r>
              <a:rPr lang="en-US" dirty="0"/>
              <a:t>K time steps</a:t>
            </a:r>
          </a:p>
          <a:p>
            <a:pPr marL="342900" indent="-342900">
              <a:buFont typeface="Arial" panose="020B0604020202020204" pitchFamily="34" charset="0"/>
              <a:buChar char="•"/>
            </a:pPr>
            <a:r>
              <a:rPr lang="en-US" dirty="0"/>
              <a:t>Increased radial vortex core due to lower radial turbulent fluctuations that drive lower levels of mixing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pic>
        <p:nvPicPr>
          <p:cNvPr id="20" name="Picture 19">
            <a:extLst>
              <a:ext uri="{FF2B5EF4-FFF2-40B4-BE49-F238E27FC236}">
                <a16:creationId xmlns:a16="http://schemas.microsoft.com/office/drawing/2014/main" id="{09C4BCAE-2801-984B-B48F-8D9995765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13" y="2474344"/>
            <a:ext cx="3668843" cy="2286000"/>
          </a:xfrm>
          <a:prstGeom prst="rect">
            <a:avLst/>
          </a:prstGeom>
        </p:spPr>
      </p:pic>
      <p:pic>
        <p:nvPicPr>
          <p:cNvPr id="21" name="Picture 20">
            <a:extLst>
              <a:ext uri="{FF2B5EF4-FFF2-40B4-BE49-F238E27FC236}">
                <a16:creationId xmlns:a16="http://schemas.microsoft.com/office/drawing/2014/main" id="{F157A65A-FAFD-154D-B0A9-D7EB4C67C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9613" y="4500532"/>
            <a:ext cx="3668843" cy="2286000"/>
          </a:xfrm>
          <a:prstGeom prst="rect">
            <a:avLst/>
          </a:prstGeom>
        </p:spPr>
      </p:pic>
      <p:sp>
        <p:nvSpPr>
          <p:cNvPr id="16" name="TextBox 15">
            <a:extLst>
              <a:ext uri="{FF2B5EF4-FFF2-40B4-BE49-F238E27FC236}">
                <a16:creationId xmlns:a16="http://schemas.microsoft.com/office/drawing/2014/main" id="{A90E6EA0-B616-0A4C-98AA-B8645B5BB284}"/>
              </a:ext>
            </a:extLst>
          </p:cNvPr>
          <p:cNvSpPr txBox="1"/>
          <p:nvPr/>
        </p:nvSpPr>
        <p:spPr>
          <a:xfrm>
            <a:off x="6589488" y="1802768"/>
            <a:ext cx="696682" cy="752806"/>
          </a:xfrm>
          <a:prstGeom prst="rect">
            <a:avLst/>
          </a:prstGeom>
        </p:spPr>
        <p:txBody>
          <a:bodyPr vert="horz" wrap="none" lIns="91440" tIns="45720" rIns="91440" bIns="45720" rtlCol="0">
            <a:noAutofit/>
          </a:bodyPr>
          <a:lstStyle/>
          <a:p>
            <a:pPr algn="l"/>
            <a:endParaRPr lang="en-US" dirty="0"/>
          </a:p>
          <a:p>
            <a:pPr algn="l"/>
            <a:r>
              <a:rPr lang="en-US" dirty="0"/>
              <a:t>25C</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100C</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300C</a:t>
            </a:r>
          </a:p>
        </p:txBody>
      </p:sp>
      <p:pic>
        <p:nvPicPr>
          <p:cNvPr id="5" name="Picture 4">
            <a:extLst>
              <a:ext uri="{FF2B5EF4-FFF2-40B4-BE49-F238E27FC236}">
                <a16:creationId xmlns:a16="http://schemas.microsoft.com/office/drawing/2014/main" id="{E126F99A-F6D2-974F-89D4-4BB9DA753B96}"/>
              </a:ext>
            </a:extLst>
          </p:cNvPr>
          <p:cNvPicPr>
            <a:picLocks noChangeAspect="1"/>
          </p:cNvPicPr>
          <p:nvPr/>
        </p:nvPicPr>
        <p:blipFill>
          <a:blip r:embed="rId5"/>
          <a:stretch>
            <a:fillRect/>
          </a:stretch>
        </p:blipFill>
        <p:spPr>
          <a:xfrm>
            <a:off x="7329714" y="130630"/>
            <a:ext cx="4572000" cy="2036130"/>
          </a:xfrm>
          <a:prstGeom prst="rect">
            <a:avLst/>
          </a:prstGeom>
        </p:spPr>
      </p:pic>
      <p:pic>
        <p:nvPicPr>
          <p:cNvPr id="6" name="Picture 5">
            <a:extLst>
              <a:ext uri="{FF2B5EF4-FFF2-40B4-BE49-F238E27FC236}">
                <a16:creationId xmlns:a16="http://schemas.microsoft.com/office/drawing/2014/main" id="{F8161D7B-8A0E-1B40-9588-EE2B3FAEDB2B}"/>
              </a:ext>
            </a:extLst>
          </p:cNvPr>
          <p:cNvPicPr>
            <a:picLocks noChangeAspect="1"/>
          </p:cNvPicPr>
          <p:nvPr/>
        </p:nvPicPr>
        <p:blipFill>
          <a:blip r:embed="rId6"/>
          <a:stretch>
            <a:fillRect/>
          </a:stretch>
        </p:blipFill>
        <p:spPr>
          <a:xfrm>
            <a:off x="7329714" y="2216139"/>
            <a:ext cx="4572000" cy="2036130"/>
          </a:xfrm>
          <a:prstGeom prst="rect">
            <a:avLst/>
          </a:prstGeom>
        </p:spPr>
      </p:pic>
      <p:pic>
        <p:nvPicPr>
          <p:cNvPr id="14" name="Picture 13">
            <a:extLst>
              <a:ext uri="{FF2B5EF4-FFF2-40B4-BE49-F238E27FC236}">
                <a16:creationId xmlns:a16="http://schemas.microsoft.com/office/drawing/2014/main" id="{9DD2BFAE-9B8E-654A-BF1B-D4866662C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9714" y="4301648"/>
            <a:ext cx="4578696" cy="2039112"/>
          </a:xfrm>
          <a:prstGeom prst="rect">
            <a:avLst/>
          </a:prstGeom>
        </p:spPr>
      </p:pic>
      <p:sp>
        <p:nvSpPr>
          <p:cNvPr id="7" name="TextBox 6">
            <a:extLst>
              <a:ext uri="{FF2B5EF4-FFF2-40B4-BE49-F238E27FC236}">
                <a16:creationId xmlns:a16="http://schemas.microsoft.com/office/drawing/2014/main" id="{217F0E95-9DA6-2947-B8AC-617A1469EDB3}"/>
              </a:ext>
            </a:extLst>
          </p:cNvPr>
          <p:cNvSpPr txBox="1"/>
          <p:nvPr/>
        </p:nvSpPr>
        <p:spPr>
          <a:xfrm>
            <a:off x="7344228" y="6342744"/>
            <a:ext cx="0" cy="0"/>
          </a:xfrm>
          <a:prstGeom prst="rect">
            <a:avLst/>
          </a:prstGeom>
        </p:spPr>
        <p:txBody>
          <a:bodyPr vert="horz" wrap="none" lIns="91440" tIns="45720" rIns="91440" bIns="45720" rtlCol="0">
            <a:noAutofit/>
          </a:bodyPr>
          <a:lstStyle/>
          <a:p>
            <a:pPr algn="l"/>
            <a:r>
              <a:rPr lang="en-US" dirty="0"/>
              <a:t>Vorticity shadings with impingement plate </a:t>
            </a:r>
          </a:p>
          <a:p>
            <a:pPr algn="l"/>
            <a:r>
              <a:rPr lang="en-US" dirty="0" err="1">
                <a:latin typeface="Symbol" pitchFamily="2" charset="2"/>
              </a:rPr>
              <a:t>t</a:t>
            </a:r>
            <a:r>
              <a:rPr lang="en-US" baseline="30000" dirty="0" err="1"/>
              <a:t>w</a:t>
            </a:r>
            <a:r>
              <a:rPr lang="en-US" dirty="0"/>
              <a:t> (25C) or heat flux 100C and 300C</a:t>
            </a:r>
          </a:p>
        </p:txBody>
      </p:sp>
      <p:sp>
        <p:nvSpPr>
          <p:cNvPr id="8" name="TextBox 7">
            <a:extLst>
              <a:ext uri="{FF2B5EF4-FFF2-40B4-BE49-F238E27FC236}">
                <a16:creationId xmlns:a16="http://schemas.microsoft.com/office/drawing/2014/main" id="{E20F1697-1C23-EB47-955E-72484542A2ED}"/>
              </a:ext>
            </a:extLst>
          </p:cNvPr>
          <p:cNvSpPr txBox="1"/>
          <p:nvPr/>
        </p:nvSpPr>
        <p:spPr>
          <a:xfrm>
            <a:off x="3918855" y="6531429"/>
            <a:ext cx="0" cy="0"/>
          </a:xfrm>
          <a:prstGeom prst="rect">
            <a:avLst/>
          </a:prstGeom>
        </p:spPr>
        <p:txBody>
          <a:bodyPr vert="horz" wrap="none" lIns="91440" tIns="45720" rIns="91440" bIns="45720" rtlCol="0">
            <a:noAutofit/>
          </a:bodyPr>
          <a:lstStyle/>
          <a:p>
            <a:pPr algn="l"/>
            <a:r>
              <a:rPr lang="en-US" dirty="0"/>
              <a:t>Volume-rendered Q-criterion</a:t>
            </a:r>
          </a:p>
        </p:txBody>
      </p:sp>
    </p:spTree>
    <p:extLst>
      <p:ext uri="{BB962C8B-B14F-4D97-AF65-F5344CB8AC3E}">
        <p14:creationId xmlns:p14="http://schemas.microsoft.com/office/powerpoint/2010/main" val="370085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6E4E-7006-7147-BCF9-04DEAA684824}"/>
              </a:ext>
            </a:extLst>
          </p:cNvPr>
          <p:cNvSpPr>
            <a:spLocks noGrp="1"/>
          </p:cNvSpPr>
          <p:nvPr>
            <p:ph type="title"/>
          </p:nvPr>
        </p:nvSpPr>
        <p:spPr/>
        <p:txBody>
          <a:bodyPr/>
          <a:lstStyle/>
          <a:p>
            <a:r>
              <a:rPr lang="en-US" dirty="0"/>
              <a:t>Surface Profiles: Well-resolved and Converged</a:t>
            </a:r>
          </a:p>
        </p:txBody>
      </p:sp>
      <p:sp>
        <p:nvSpPr>
          <p:cNvPr id="3" name="Slide Number Placeholder 2">
            <a:extLst>
              <a:ext uri="{FF2B5EF4-FFF2-40B4-BE49-F238E27FC236}">
                <a16:creationId xmlns:a16="http://schemas.microsoft.com/office/drawing/2014/main" id="{311CEA8A-2BBA-514E-8598-9DB087A74F7E}"/>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8" name="Content Placeholder 3">
            <a:extLst>
              <a:ext uri="{FF2B5EF4-FFF2-40B4-BE49-F238E27FC236}">
                <a16:creationId xmlns:a16="http://schemas.microsoft.com/office/drawing/2014/main" id="{7EC6B95C-414F-564C-A231-BD9D7EFB43F8}"/>
              </a:ext>
            </a:extLst>
          </p:cNvPr>
          <p:cNvSpPr>
            <a:spLocks noGrp="1"/>
          </p:cNvSpPr>
          <p:nvPr>
            <p:ph sz="quarter" idx="11"/>
          </p:nvPr>
        </p:nvSpPr>
        <p:spPr>
          <a:xfrm>
            <a:off x="8615122" y="1123950"/>
            <a:ext cx="3081578" cy="4610100"/>
          </a:xfrm>
        </p:spPr>
        <p:txBody>
          <a:bodyPr>
            <a:normAutofit fontScale="92500" lnSpcReduction="20000"/>
          </a:bodyPr>
          <a:lstStyle/>
          <a:p>
            <a:r>
              <a:rPr lang="en-US" u="sng" dirty="0"/>
              <a:t>Findings</a:t>
            </a:r>
            <a:endParaRPr lang="en-US" dirty="0"/>
          </a:p>
          <a:p>
            <a:pPr marL="342900" indent="-342900">
              <a:buFont typeface="Arial" panose="020B0604020202020204" pitchFamily="34" charset="0"/>
              <a:buChar char="•"/>
            </a:pPr>
            <a:r>
              <a:rPr lang="en-US" dirty="0"/>
              <a:t>Let H/D = 3; S = </a:t>
            </a:r>
            <a:r>
              <a:rPr lang="en-US" dirty="0" err="1">
                <a:latin typeface="Symbol" pitchFamily="2" charset="2"/>
              </a:rPr>
              <a:t>r</a:t>
            </a:r>
            <a:r>
              <a:rPr lang="en-US" baseline="30000" dirty="0" err="1"/>
              <a:t>jet</a:t>
            </a:r>
            <a:r>
              <a:rPr lang="en-US" dirty="0"/>
              <a:t>/</a:t>
            </a:r>
            <a:r>
              <a:rPr lang="en-US" dirty="0" err="1">
                <a:latin typeface="Symbol" pitchFamily="2" charset="2"/>
              </a:rPr>
              <a:t>r</a:t>
            </a:r>
            <a:r>
              <a:rPr lang="en-US" baseline="30000" dirty="0" err="1"/>
              <a:t>amb</a:t>
            </a:r>
            <a:endParaRPr lang="en-US" dirty="0"/>
          </a:p>
          <a:p>
            <a:pPr marL="342900" indent="-342900">
              <a:buFont typeface="Arial" panose="020B0604020202020204" pitchFamily="34" charset="0"/>
              <a:buChar char="•"/>
            </a:pPr>
            <a:r>
              <a:rPr lang="en-US" dirty="0"/>
              <a:t>As S decreases, open-jet core collapse distance decreases (generally open jets show a deviation starting at r/D ~3)</a:t>
            </a:r>
          </a:p>
          <a:p>
            <a:pPr marL="342900" indent="-342900">
              <a:buFont typeface="Arial" panose="020B0604020202020204" pitchFamily="34" charset="0"/>
              <a:buChar char="•"/>
            </a:pPr>
            <a:r>
              <a:rPr lang="en-US" dirty="0"/>
              <a:t>Increased radial fluctuations drive increased mixing through increased entrainment </a:t>
            </a:r>
          </a:p>
          <a:p>
            <a:pPr marL="342900" indent="-342900">
              <a:buFont typeface="Arial" panose="020B0604020202020204" pitchFamily="34" charset="0"/>
              <a:buChar char="•"/>
            </a:pPr>
            <a:r>
              <a:rPr lang="en-US" dirty="0"/>
              <a:t>Histogram of heat flux at impingement point shifts from Gaussian (100C) to bi-modal (300C)</a:t>
            </a:r>
          </a:p>
        </p:txBody>
      </p:sp>
      <p:pic>
        <p:nvPicPr>
          <p:cNvPr id="5" name="Picture 4">
            <a:extLst>
              <a:ext uri="{FF2B5EF4-FFF2-40B4-BE49-F238E27FC236}">
                <a16:creationId xmlns:a16="http://schemas.microsoft.com/office/drawing/2014/main" id="{0719A909-403D-934F-A2CD-B9BF30967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194" y="931439"/>
            <a:ext cx="3225800" cy="2844800"/>
          </a:xfrm>
          <a:prstGeom prst="rect">
            <a:avLst/>
          </a:prstGeom>
        </p:spPr>
      </p:pic>
      <p:pic>
        <p:nvPicPr>
          <p:cNvPr id="7" name="Picture 6">
            <a:extLst>
              <a:ext uri="{FF2B5EF4-FFF2-40B4-BE49-F238E27FC236}">
                <a16:creationId xmlns:a16="http://schemas.microsoft.com/office/drawing/2014/main" id="{3B8A3376-4513-CB48-A2EF-9DA71366C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44" y="3753711"/>
            <a:ext cx="3289300" cy="2946400"/>
          </a:xfrm>
          <a:prstGeom prst="rect">
            <a:avLst/>
          </a:prstGeom>
        </p:spPr>
      </p:pic>
      <p:pic>
        <p:nvPicPr>
          <p:cNvPr id="10" name="Picture 9">
            <a:extLst>
              <a:ext uri="{FF2B5EF4-FFF2-40B4-BE49-F238E27FC236}">
                <a16:creationId xmlns:a16="http://schemas.microsoft.com/office/drawing/2014/main" id="{30A6CF49-F277-9D47-8C28-D56CEEBC1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450" y="931439"/>
            <a:ext cx="3213100" cy="2844800"/>
          </a:xfrm>
          <a:prstGeom prst="rect">
            <a:avLst/>
          </a:prstGeom>
        </p:spPr>
      </p:pic>
      <p:pic>
        <p:nvPicPr>
          <p:cNvPr id="12" name="Picture 11">
            <a:extLst>
              <a:ext uri="{FF2B5EF4-FFF2-40B4-BE49-F238E27FC236}">
                <a16:creationId xmlns:a16="http://schemas.microsoft.com/office/drawing/2014/main" id="{F02DE018-5ACA-F44E-92D5-98610371D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9450" y="3753711"/>
            <a:ext cx="3251200" cy="2946400"/>
          </a:xfrm>
          <a:prstGeom prst="rect">
            <a:avLst/>
          </a:prstGeom>
        </p:spPr>
      </p:pic>
    </p:spTree>
    <p:extLst>
      <p:ext uri="{BB962C8B-B14F-4D97-AF65-F5344CB8AC3E}">
        <p14:creationId xmlns:p14="http://schemas.microsoft.com/office/powerpoint/2010/main" val="85390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6E4E-7006-7147-BCF9-04DEAA684824}"/>
              </a:ext>
            </a:extLst>
          </p:cNvPr>
          <p:cNvSpPr>
            <a:spLocks noGrp="1"/>
          </p:cNvSpPr>
          <p:nvPr>
            <p:ph type="title"/>
          </p:nvPr>
        </p:nvSpPr>
        <p:spPr/>
        <p:txBody>
          <a:bodyPr/>
          <a:lstStyle/>
          <a:p>
            <a:r>
              <a:rPr lang="en-US" dirty="0"/>
              <a:t>Confidence Established for Atypical Element Types</a:t>
            </a:r>
          </a:p>
        </p:txBody>
      </p:sp>
      <p:sp>
        <p:nvSpPr>
          <p:cNvPr id="3" name="Slide Number Placeholder 2">
            <a:extLst>
              <a:ext uri="{FF2B5EF4-FFF2-40B4-BE49-F238E27FC236}">
                <a16:creationId xmlns:a16="http://schemas.microsoft.com/office/drawing/2014/main" id="{311CEA8A-2BBA-514E-8598-9DB087A74F7E}"/>
              </a:ext>
            </a:extLst>
          </p:cNvPr>
          <p:cNvSpPr>
            <a:spLocks noGrp="1"/>
          </p:cNvSpPr>
          <p:nvPr>
            <p:ph type="sldNum" sz="quarter" idx="10"/>
          </p:nvPr>
        </p:nvSpPr>
        <p:spPr/>
        <p:txBody>
          <a:bodyPr/>
          <a:lstStyle/>
          <a:p>
            <a:fld id="{4FAB73BC-B049-4115-A692-8D63A059BFB8}" type="slidenum">
              <a:rPr lang="en-US" smtClean="0"/>
              <a:pPr/>
              <a:t>14</a:t>
            </a:fld>
            <a:endParaRPr lang="en-US" dirty="0"/>
          </a:p>
        </p:txBody>
      </p:sp>
      <p:pic>
        <p:nvPicPr>
          <p:cNvPr id="11" name="Picture 10">
            <a:extLst>
              <a:ext uri="{FF2B5EF4-FFF2-40B4-BE49-F238E27FC236}">
                <a16:creationId xmlns:a16="http://schemas.microsoft.com/office/drawing/2014/main" id="{0E19C93C-48B4-3040-B46E-0128FCBAE160}"/>
              </a:ext>
            </a:extLst>
          </p:cNvPr>
          <p:cNvPicPr>
            <a:picLocks noChangeAspect="1"/>
          </p:cNvPicPr>
          <p:nvPr/>
        </p:nvPicPr>
        <p:blipFill rotWithShape="1">
          <a:blip r:embed="rId2"/>
          <a:srcRect r="9235"/>
          <a:stretch/>
        </p:blipFill>
        <p:spPr>
          <a:xfrm>
            <a:off x="9233884" y="39872"/>
            <a:ext cx="1042039" cy="1463278"/>
          </a:xfrm>
          <a:prstGeom prst="rect">
            <a:avLst/>
          </a:prstGeom>
        </p:spPr>
      </p:pic>
      <p:pic>
        <p:nvPicPr>
          <p:cNvPr id="13" name="Picture 12">
            <a:extLst>
              <a:ext uri="{FF2B5EF4-FFF2-40B4-BE49-F238E27FC236}">
                <a16:creationId xmlns:a16="http://schemas.microsoft.com/office/drawing/2014/main" id="{623E9954-0B50-6940-B5DA-CB4CA599255A}"/>
              </a:ext>
            </a:extLst>
          </p:cNvPr>
          <p:cNvPicPr>
            <a:picLocks noChangeAspect="1"/>
          </p:cNvPicPr>
          <p:nvPr/>
        </p:nvPicPr>
        <p:blipFill>
          <a:blip r:embed="rId3"/>
          <a:stretch>
            <a:fillRect/>
          </a:stretch>
        </p:blipFill>
        <p:spPr>
          <a:xfrm>
            <a:off x="1046540" y="4249296"/>
            <a:ext cx="3778499" cy="1804595"/>
          </a:xfrm>
          <a:prstGeom prst="rect">
            <a:avLst/>
          </a:prstGeom>
        </p:spPr>
      </p:pic>
      <p:pic>
        <p:nvPicPr>
          <p:cNvPr id="14" name="Picture 13">
            <a:extLst>
              <a:ext uri="{FF2B5EF4-FFF2-40B4-BE49-F238E27FC236}">
                <a16:creationId xmlns:a16="http://schemas.microsoft.com/office/drawing/2014/main" id="{3A7A762E-4063-C549-B324-BB7D15CF4563}"/>
              </a:ext>
            </a:extLst>
          </p:cNvPr>
          <p:cNvPicPr>
            <a:picLocks noChangeAspect="1"/>
          </p:cNvPicPr>
          <p:nvPr/>
        </p:nvPicPr>
        <p:blipFill>
          <a:blip r:embed="rId4"/>
          <a:stretch>
            <a:fillRect/>
          </a:stretch>
        </p:blipFill>
        <p:spPr>
          <a:xfrm>
            <a:off x="3885269" y="3217319"/>
            <a:ext cx="840067" cy="1021992"/>
          </a:xfrm>
          <a:prstGeom prst="rect">
            <a:avLst/>
          </a:prstGeom>
        </p:spPr>
      </p:pic>
      <p:pic>
        <p:nvPicPr>
          <p:cNvPr id="15" name="Picture 14">
            <a:extLst>
              <a:ext uri="{FF2B5EF4-FFF2-40B4-BE49-F238E27FC236}">
                <a16:creationId xmlns:a16="http://schemas.microsoft.com/office/drawing/2014/main" id="{7F05B098-5031-944D-933E-027D25AD62D8}"/>
              </a:ext>
            </a:extLst>
          </p:cNvPr>
          <p:cNvPicPr>
            <a:picLocks noChangeAspect="1"/>
          </p:cNvPicPr>
          <p:nvPr/>
        </p:nvPicPr>
        <p:blipFill>
          <a:blip r:embed="rId5"/>
          <a:stretch>
            <a:fillRect/>
          </a:stretch>
        </p:blipFill>
        <p:spPr>
          <a:xfrm>
            <a:off x="3325086" y="1168157"/>
            <a:ext cx="2154531" cy="3361068"/>
          </a:xfrm>
          <a:prstGeom prst="rect">
            <a:avLst/>
          </a:prstGeom>
        </p:spPr>
      </p:pic>
      <p:pic>
        <p:nvPicPr>
          <p:cNvPr id="16" name="Picture 15">
            <a:extLst>
              <a:ext uri="{FF2B5EF4-FFF2-40B4-BE49-F238E27FC236}">
                <a16:creationId xmlns:a16="http://schemas.microsoft.com/office/drawing/2014/main" id="{09B4484D-B151-B546-B6C9-C6D857800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313" y="1155469"/>
            <a:ext cx="2224798" cy="3361068"/>
          </a:xfrm>
          <a:prstGeom prst="rect">
            <a:avLst/>
          </a:prstGeom>
        </p:spPr>
      </p:pic>
      <p:pic>
        <p:nvPicPr>
          <p:cNvPr id="17" name="Picture 16">
            <a:extLst>
              <a:ext uri="{FF2B5EF4-FFF2-40B4-BE49-F238E27FC236}">
                <a16:creationId xmlns:a16="http://schemas.microsoft.com/office/drawing/2014/main" id="{9E59653B-4456-0F4C-82B2-3E30DA24E415}"/>
              </a:ext>
            </a:extLst>
          </p:cNvPr>
          <p:cNvPicPr>
            <a:picLocks noChangeAspect="1"/>
          </p:cNvPicPr>
          <p:nvPr/>
        </p:nvPicPr>
        <p:blipFill rotWithShape="1">
          <a:blip r:embed="rId7">
            <a:extLst>
              <a:ext uri="{28A0092B-C50C-407E-A947-70E740481C1C}">
                <a14:useLocalDpi xmlns:a14="http://schemas.microsoft.com/office/drawing/2010/main" val="0"/>
              </a:ext>
            </a:extLst>
          </a:blip>
          <a:srcRect b="3271"/>
          <a:stretch/>
        </p:blipFill>
        <p:spPr>
          <a:xfrm>
            <a:off x="1661274" y="1398748"/>
            <a:ext cx="676315" cy="554824"/>
          </a:xfrm>
          <a:prstGeom prst="rect">
            <a:avLst/>
          </a:prstGeom>
        </p:spPr>
      </p:pic>
      <p:pic>
        <p:nvPicPr>
          <p:cNvPr id="18" name="Picture 17">
            <a:extLst>
              <a:ext uri="{FF2B5EF4-FFF2-40B4-BE49-F238E27FC236}">
                <a16:creationId xmlns:a16="http://schemas.microsoft.com/office/drawing/2014/main" id="{35942EE4-6227-5447-8201-6DC7AF504728}"/>
              </a:ext>
            </a:extLst>
          </p:cNvPr>
          <p:cNvPicPr>
            <a:picLocks noChangeAspect="1"/>
          </p:cNvPicPr>
          <p:nvPr/>
        </p:nvPicPr>
        <p:blipFill>
          <a:blip r:embed="rId8"/>
          <a:stretch>
            <a:fillRect/>
          </a:stretch>
        </p:blipFill>
        <p:spPr>
          <a:xfrm>
            <a:off x="1547941" y="4942131"/>
            <a:ext cx="4165293" cy="1903897"/>
          </a:xfrm>
          <a:prstGeom prst="rect">
            <a:avLst/>
          </a:prstGeom>
        </p:spPr>
      </p:pic>
      <p:sp>
        <p:nvSpPr>
          <p:cNvPr id="19" name="TextBox 18">
            <a:extLst>
              <a:ext uri="{FF2B5EF4-FFF2-40B4-BE49-F238E27FC236}">
                <a16:creationId xmlns:a16="http://schemas.microsoft.com/office/drawing/2014/main" id="{25B5823C-6585-DF42-8F1C-D40BBAD45C84}"/>
              </a:ext>
            </a:extLst>
          </p:cNvPr>
          <p:cNvSpPr txBox="1"/>
          <p:nvPr/>
        </p:nvSpPr>
        <p:spPr>
          <a:xfrm>
            <a:off x="2689472" y="786137"/>
            <a:ext cx="1381660" cy="369332"/>
          </a:xfrm>
          <a:prstGeom prst="rect">
            <a:avLst/>
          </a:prstGeom>
          <a:noFill/>
        </p:spPr>
        <p:txBody>
          <a:bodyPr wrap="none" rtlCol="0">
            <a:spAutoFit/>
          </a:bodyPr>
          <a:lstStyle/>
          <a:p>
            <a:r>
              <a:rPr lang="en-US" dirty="0"/>
              <a:t>Verification</a:t>
            </a:r>
          </a:p>
        </p:txBody>
      </p:sp>
      <p:pic>
        <p:nvPicPr>
          <p:cNvPr id="20" name="Picture 19">
            <a:extLst>
              <a:ext uri="{FF2B5EF4-FFF2-40B4-BE49-F238E27FC236}">
                <a16:creationId xmlns:a16="http://schemas.microsoft.com/office/drawing/2014/main" id="{3307AC63-51C6-1543-B122-E82A86C15518}"/>
              </a:ext>
            </a:extLst>
          </p:cNvPr>
          <p:cNvPicPr>
            <a:picLocks noChangeAspect="1"/>
          </p:cNvPicPr>
          <p:nvPr/>
        </p:nvPicPr>
        <p:blipFill rotWithShape="1">
          <a:blip r:embed="rId9"/>
          <a:srcRect l="9886" t="24292" r="10458" b="27499"/>
          <a:stretch/>
        </p:blipFill>
        <p:spPr>
          <a:xfrm>
            <a:off x="6638464" y="967841"/>
            <a:ext cx="4221273" cy="3306153"/>
          </a:xfrm>
          <a:prstGeom prst="rect">
            <a:avLst/>
          </a:prstGeom>
        </p:spPr>
      </p:pic>
      <p:pic>
        <p:nvPicPr>
          <p:cNvPr id="21" name="Picture 20">
            <a:extLst>
              <a:ext uri="{FF2B5EF4-FFF2-40B4-BE49-F238E27FC236}">
                <a16:creationId xmlns:a16="http://schemas.microsoft.com/office/drawing/2014/main" id="{EA1C3C5C-AC6C-764F-8353-D5D5F5193B1D}"/>
              </a:ext>
            </a:extLst>
          </p:cNvPr>
          <p:cNvPicPr>
            <a:picLocks noChangeAspect="1"/>
          </p:cNvPicPr>
          <p:nvPr/>
        </p:nvPicPr>
        <p:blipFill>
          <a:blip r:embed="rId10"/>
          <a:stretch>
            <a:fillRect/>
          </a:stretch>
        </p:blipFill>
        <p:spPr>
          <a:xfrm>
            <a:off x="6722882" y="4488600"/>
            <a:ext cx="3853045" cy="2170008"/>
          </a:xfrm>
          <a:prstGeom prst="rect">
            <a:avLst/>
          </a:prstGeom>
        </p:spPr>
      </p:pic>
      <p:pic>
        <p:nvPicPr>
          <p:cNvPr id="22" name="Picture 21">
            <a:extLst>
              <a:ext uri="{FF2B5EF4-FFF2-40B4-BE49-F238E27FC236}">
                <a16:creationId xmlns:a16="http://schemas.microsoft.com/office/drawing/2014/main" id="{8F6E7F17-FA6A-9542-A1D1-72AC59A3E8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90005" y="1427456"/>
            <a:ext cx="1543457" cy="782844"/>
          </a:xfrm>
          <a:prstGeom prst="rect">
            <a:avLst/>
          </a:prstGeom>
        </p:spPr>
      </p:pic>
      <p:pic>
        <p:nvPicPr>
          <p:cNvPr id="23" name="Picture 22">
            <a:extLst>
              <a:ext uri="{FF2B5EF4-FFF2-40B4-BE49-F238E27FC236}">
                <a16:creationId xmlns:a16="http://schemas.microsoft.com/office/drawing/2014/main" id="{919FAAD6-EFB2-8340-BD6B-BBE4C3C0C2D9}"/>
              </a:ext>
            </a:extLst>
          </p:cNvPr>
          <p:cNvPicPr>
            <a:picLocks noChangeAspect="1"/>
          </p:cNvPicPr>
          <p:nvPr/>
        </p:nvPicPr>
        <p:blipFill rotWithShape="1">
          <a:blip r:embed="rId12">
            <a:extLst>
              <a:ext uri="{28A0092B-C50C-407E-A947-70E740481C1C}">
                <a14:useLocalDpi xmlns:a14="http://schemas.microsoft.com/office/drawing/2010/main" val="0"/>
              </a:ext>
            </a:extLst>
          </a:blip>
          <a:srcRect r="3837" b="2137"/>
          <a:stretch/>
        </p:blipFill>
        <p:spPr>
          <a:xfrm>
            <a:off x="7459537" y="4752974"/>
            <a:ext cx="1565813" cy="831783"/>
          </a:xfrm>
          <a:prstGeom prst="rect">
            <a:avLst/>
          </a:prstGeom>
        </p:spPr>
      </p:pic>
      <p:pic>
        <p:nvPicPr>
          <p:cNvPr id="24" name="Picture 23">
            <a:extLst>
              <a:ext uri="{FF2B5EF4-FFF2-40B4-BE49-F238E27FC236}">
                <a16:creationId xmlns:a16="http://schemas.microsoft.com/office/drawing/2014/main" id="{45590AA3-5CD8-D245-988E-EB6A6855F407}"/>
              </a:ext>
            </a:extLst>
          </p:cNvPr>
          <p:cNvPicPr>
            <a:picLocks noChangeAspect="1"/>
          </p:cNvPicPr>
          <p:nvPr/>
        </p:nvPicPr>
        <p:blipFill rotWithShape="1">
          <a:blip r:embed="rId13">
            <a:extLst>
              <a:ext uri="{28A0092B-C50C-407E-A947-70E740481C1C}">
                <a14:useLocalDpi xmlns:a14="http://schemas.microsoft.com/office/drawing/2010/main" val="0"/>
              </a:ext>
            </a:extLst>
          </a:blip>
          <a:srcRect t="16310"/>
          <a:stretch/>
        </p:blipFill>
        <p:spPr>
          <a:xfrm>
            <a:off x="7426946" y="3357096"/>
            <a:ext cx="1319018" cy="361318"/>
          </a:xfrm>
          <a:prstGeom prst="rect">
            <a:avLst/>
          </a:prstGeom>
        </p:spPr>
      </p:pic>
      <p:sp>
        <p:nvSpPr>
          <p:cNvPr id="25" name="TextBox 24">
            <a:extLst>
              <a:ext uri="{FF2B5EF4-FFF2-40B4-BE49-F238E27FC236}">
                <a16:creationId xmlns:a16="http://schemas.microsoft.com/office/drawing/2014/main" id="{BDB2F75B-84DD-664C-9C7C-8083CE9E0C1F}"/>
              </a:ext>
            </a:extLst>
          </p:cNvPr>
          <p:cNvSpPr txBox="1"/>
          <p:nvPr/>
        </p:nvSpPr>
        <p:spPr>
          <a:xfrm>
            <a:off x="8454210" y="786137"/>
            <a:ext cx="1214884" cy="369332"/>
          </a:xfrm>
          <a:prstGeom prst="rect">
            <a:avLst/>
          </a:prstGeom>
          <a:noFill/>
        </p:spPr>
        <p:txBody>
          <a:bodyPr wrap="none" rtlCol="0">
            <a:spAutoFit/>
          </a:bodyPr>
          <a:lstStyle/>
          <a:p>
            <a:r>
              <a:rPr lang="en-US" dirty="0"/>
              <a:t>Validation</a:t>
            </a:r>
          </a:p>
        </p:txBody>
      </p:sp>
    </p:spTree>
    <p:extLst>
      <p:ext uri="{BB962C8B-B14F-4D97-AF65-F5344CB8AC3E}">
        <p14:creationId xmlns:p14="http://schemas.microsoft.com/office/powerpoint/2010/main" val="163381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0A004E-D340-4F52-9B63-EC6BA545D412}"/>
              </a:ext>
            </a:extLst>
          </p:cNvPr>
          <p:cNvSpPr>
            <a:spLocks noGrp="1"/>
          </p:cNvSpPr>
          <p:nvPr>
            <p:ph type="title"/>
          </p:nvPr>
        </p:nvSpPr>
        <p:spPr/>
        <p:txBody>
          <a:bodyPr/>
          <a:lstStyle/>
          <a:p>
            <a:r>
              <a:rPr lang="en-US" dirty="0"/>
              <a:t>Re</a:t>
            </a:r>
            <a:r>
              <a:rPr lang="en-US" sz="4000" baseline="30000" dirty="0">
                <a:latin typeface="Symbol" pitchFamily="2" charset="2"/>
              </a:rPr>
              <a:t>t</a:t>
            </a:r>
            <a:r>
              <a:rPr lang="en-US" dirty="0"/>
              <a:t> 395 LES Comparisons with Moser et al. (1999) DNS Channel</a:t>
            </a:r>
          </a:p>
        </p:txBody>
      </p:sp>
      <p:sp>
        <p:nvSpPr>
          <p:cNvPr id="4" name="Content Placeholder 3">
            <a:extLst>
              <a:ext uri="{FF2B5EF4-FFF2-40B4-BE49-F238E27FC236}">
                <a16:creationId xmlns:a16="http://schemas.microsoft.com/office/drawing/2014/main" id="{70875C01-4E5B-47B9-9874-B871AD8380CB}"/>
              </a:ext>
            </a:extLst>
          </p:cNvPr>
          <p:cNvSpPr>
            <a:spLocks noGrp="1"/>
          </p:cNvSpPr>
          <p:nvPr>
            <p:ph sz="quarter" idx="11"/>
          </p:nvPr>
        </p:nvSpPr>
        <p:spPr>
          <a:xfrm>
            <a:off x="647700" y="1409700"/>
            <a:ext cx="6527651" cy="4610100"/>
          </a:xfrm>
        </p:spPr>
        <p:txBody>
          <a:bodyPr/>
          <a:lstStyle/>
          <a:p>
            <a:pPr marL="342900" indent="-342900">
              <a:buFont typeface="Arial" panose="020B0604020202020204" pitchFamily="34" charset="0"/>
              <a:buChar char="•"/>
            </a:pPr>
            <a:r>
              <a:rPr lang="en-US" dirty="0"/>
              <a:t>The baseline one-equation </a:t>
            </a:r>
            <a:r>
              <a:rPr lang="en-US" dirty="0" err="1"/>
              <a:t>k</a:t>
            </a:r>
            <a:r>
              <a:rPr lang="en-US" baseline="-25000" dirty="0" err="1"/>
              <a:t>SGS</a:t>
            </a:r>
            <a:r>
              <a:rPr lang="en-US" dirty="0"/>
              <a:t> equation LES-based model fails in the wall-resolved regime</a:t>
            </a:r>
          </a:p>
          <a:p>
            <a:pPr marL="726948" lvl="1" indent="-342900">
              <a:buFont typeface="Arial" panose="020B0604020202020204" pitchFamily="34" charset="0"/>
              <a:buChar char="•"/>
            </a:pPr>
            <a:r>
              <a:rPr lang="en-US" dirty="0"/>
              <a:t>Missing appropriate near-wall dampening</a:t>
            </a:r>
          </a:p>
          <a:p>
            <a:pPr marL="342900" indent="-342900">
              <a:buFont typeface="Arial" panose="020B0604020202020204" pitchFamily="34" charset="0"/>
              <a:buChar char="•"/>
            </a:pPr>
            <a:r>
              <a:rPr lang="en-US" dirty="0"/>
              <a:t>A number of corrections to this baseline have been proposed; recent best:</a:t>
            </a:r>
          </a:p>
          <a:p>
            <a:pPr marL="726948" lvl="1" indent="-342900">
              <a:buFont typeface="Arial" panose="020B0604020202020204" pitchFamily="34" charset="0"/>
              <a:buChar char="•"/>
            </a:pPr>
            <a:r>
              <a:rPr lang="en-US" dirty="0"/>
              <a:t>Inagaki, “</a:t>
            </a:r>
            <a:r>
              <a:rPr lang="en-US" i="1" dirty="0"/>
              <a:t>A new wall-damping function for large eddy simulation employing Kolmogorov velocity scale</a:t>
            </a:r>
            <a:r>
              <a:rPr lang="en-US" dirty="0"/>
              <a:t>”, Int. J. Heat Fluid Flow, 32, 26-40, 2011</a:t>
            </a:r>
          </a:p>
          <a:p>
            <a:pPr marL="726948" lvl="1"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D0BD96F-33B0-E141-8007-3E21812AB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610" y="1666405"/>
            <a:ext cx="5065690" cy="4572000"/>
          </a:xfrm>
          <a:prstGeom prst="rect">
            <a:avLst/>
          </a:prstGeom>
        </p:spPr>
      </p:pic>
      <p:pic>
        <p:nvPicPr>
          <p:cNvPr id="7" name="Picture 6">
            <a:extLst>
              <a:ext uri="{FF2B5EF4-FFF2-40B4-BE49-F238E27FC236}">
                <a16:creationId xmlns:a16="http://schemas.microsoft.com/office/drawing/2014/main" id="{402A4F2C-E3F9-3744-82E9-4336092F6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5" y="3671043"/>
            <a:ext cx="5775434" cy="3200400"/>
          </a:xfrm>
          <a:prstGeom prst="rect">
            <a:avLst/>
          </a:prstGeom>
        </p:spPr>
      </p:pic>
      <p:pic>
        <p:nvPicPr>
          <p:cNvPr id="2" name="Picture 1">
            <a:extLst>
              <a:ext uri="{FF2B5EF4-FFF2-40B4-BE49-F238E27FC236}">
                <a16:creationId xmlns:a16="http://schemas.microsoft.com/office/drawing/2014/main" id="{1043EDD2-7C8A-F44E-A758-44898F659BCB}"/>
              </a:ext>
            </a:extLst>
          </p:cNvPr>
          <p:cNvPicPr>
            <a:picLocks noChangeAspect="1"/>
          </p:cNvPicPr>
          <p:nvPr/>
        </p:nvPicPr>
        <p:blipFill>
          <a:blip r:embed="rId4"/>
          <a:stretch>
            <a:fillRect/>
          </a:stretch>
        </p:blipFill>
        <p:spPr>
          <a:xfrm>
            <a:off x="1044641" y="5148954"/>
            <a:ext cx="914400" cy="914400"/>
          </a:xfrm>
          <a:prstGeom prst="rect">
            <a:avLst/>
          </a:prstGeom>
        </p:spPr>
      </p:pic>
      <p:pic>
        <p:nvPicPr>
          <p:cNvPr id="6" name="Picture 5">
            <a:extLst>
              <a:ext uri="{FF2B5EF4-FFF2-40B4-BE49-F238E27FC236}">
                <a16:creationId xmlns:a16="http://schemas.microsoft.com/office/drawing/2014/main" id="{3C5E0CF7-0292-2747-8525-4096F61F3A25}"/>
              </a:ext>
            </a:extLst>
          </p:cNvPr>
          <p:cNvPicPr>
            <a:picLocks noChangeAspect="1"/>
          </p:cNvPicPr>
          <p:nvPr/>
        </p:nvPicPr>
        <p:blipFill>
          <a:blip r:embed="rId5"/>
          <a:stretch>
            <a:fillRect/>
          </a:stretch>
        </p:blipFill>
        <p:spPr>
          <a:xfrm>
            <a:off x="4239472" y="5245776"/>
            <a:ext cx="1320725" cy="739606"/>
          </a:xfrm>
          <a:prstGeom prst="rect">
            <a:avLst/>
          </a:prstGeom>
        </p:spPr>
      </p:pic>
      <p:sp>
        <p:nvSpPr>
          <p:cNvPr id="8" name="TextBox 7">
            <a:extLst>
              <a:ext uri="{FF2B5EF4-FFF2-40B4-BE49-F238E27FC236}">
                <a16:creationId xmlns:a16="http://schemas.microsoft.com/office/drawing/2014/main" id="{F3F4D1BC-FF15-6D4C-AF36-2243907857CF}"/>
              </a:ext>
            </a:extLst>
          </p:cNvPr>
          <p:cNvSpPr txBox="1"/>
          <p:nvPr/>
        </p:nvSpPr>
        <p:spPr>
          <a:xfrm>
            <a:off x="7538357" y="1235532"/>
            <a:ext cx="4005943" cy="430873"/>
          </a:xfrm>
          <a:prstGeom prst="rect">
            <a:avLst/>
          </a:prstGeom>
        </p:spPr>
        <p:txBody>
          <a:bodyPr vert="horz" wrap="none" lIns="91440" tIns="45720" rIns="91440" bIns="45720" rtlCol="0">
            <a:noAutofit/>
          </a:bodyPr>
          <a:lstStyle/>
          <a:p>
            <a:pPr algn="l"/>
            <a:r>
              <a:rPr lang="en-US" sz="1400" dirty="0">
                <a:solidFill>
                  <a:srgbClr val="FF0000"/>
                </a:solidFill>
              </a:rPr>
              <a:t>Recovered cubit functionality of turbulent viscosity</a:t>
            </a:r>
          </a:p>
        </p:txBody>
      </p:sp>
      <p:pic>
        <p:nvPicPr>
          <p:cNvPr id="9" name="Picture 8">
            <a:extLst>
              <a:ext uri="{FF2B5EF4-FFF2-40B4-BE49-F238E27FC236}">
                <a16:creationId xmlns:a16="http://schemas.microsoft.com/office/drawing/2014/main" id="{469A5227-FAE1-D049-B13E-ED19B919C0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9441" y="4578129"/>
            <a:ext cx="1391557" cy="972903"/>
          </a:xfrm>
          <a:prstGeom prst="rect">
            <a:avLst/>
          </a:prstGeom>
        </p:spPr>
      </p:pic>
      <p:sp>
        <p:nvSpPr>
          <p:cNvPr id="10" name="TextBox 9">
            <a:extLst>
              <a:ext uri="{FF2B5EF4-FFF2-40B4-BE49-F238E27FC236}">
                <a16:creationId xmlns:a16="http://schemas.microsoft.com/office/drawing/2014/main" id="{29446BD7-A034-AD43-9413-B362E27445A0}"/>
              </a:ext>
            </a:extLst>
          </p:cNvPr>
          <p:cNvSpPr txBox="1"/>
          <p:nvPr/>
        </p:nvSpPr>
        <p:spPr>
          <a:xfrm>
            <a:off x="6478610" y="6168533"/>
            <a:ext cx="4688114" cy="500745"/>
          </a:xfrm>
          <a:prstGeom prst="rect">
            <a:avLst/>
          </a:prstGeom>
        </p:spPr>
        <p:txBody>
          <a:bodyPr vert="horz" wrap="none" lIns="91440" tIns="45720" rIns="91440" bIns="45720" rtlCol="0">
            <a:noAutofit/>
          </a:bodyPr>
          <a:lstStyle/>
          <a:p>
            <a:pPr algn="l"/>
            <a:r>
              <a:rPr lang="en-US" dirty="0"/>
              <a:t>Standard model reduces </a:t>
            </a:r>
            <a:r>
              <a:rPr lang="en-US" dirty="0" err="1"/>
              <a:t>u</a:t>
            </a:r>
            <a:r>
              <a:rPr lang="en-US" baseline="30000" dirty="0" err="1">
                <a:latin typeface="Symbol" pitchFamily="2" charset="2"/>
              </a:rPr>
              <a:t>t</a:t>
            </a:r>
            <a:r>
              <a:rPr lang="en-US" dirty="0"/>
              <a:t> – a quadratic </a:t>
            </a:r>
          </a:p>
          <a:p>
            <a:pPr algn="l"/>
            <a:r>
              <a:rPr lang="en-US" dirty="0"/>
              <a:t>functionality on predicted heat flux</a:t>
            </a:r>
          </a:p>
        </p:txBody>
      </p:sp>
      <p:sp>
        <p:nvSpPr>
          <p:cNvPr id="11" name="Rectangle 10">
            <a:extLst>
              <a:ext uri="{FF2B5EF4-FFF2-40B4-BE49-F238E27FC236}">
                <a16:creationId xmlns:a16="http://schemas.microsoft.com/office/drawing/2014/main" id="{5F35182D-44E3-3843-838C-1D7982884447}"/>
              </a:ext>
            </a:extLst>
          </p:cNvPr>
          <p:cNvSpPr/>
          <p:nvPr/>
        </p:nvSpPr>
        <p:spPr>
          <a:xfrm>
            <a:off x="50783" y="5005924"/>
            <a:ext cx="215153" cy="20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72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4973-9BA0-4E4C-84BE-390088BE7659}"/>
              </a:ext>
            </a:extLst>
          </p:cNvPr>
          <p:cNvSpPr>
            <a:spLocks noGrp="1"/>
          </p:cNvSpPr>
          <p:nvPr>
            <p:ph type="title"/>
          </p:nvPr>
        </p:nvSpPr>
        <p:spPr/>
        <p:txBody>
          <a:bodyPr/>
          <a:lstStyle/>
          <a:p>
            <a:r>
              <a:rPr lang="en-US" dirty="0"/>
              <a:t>Objective: Stable, Accurate six-DOF + Overset + </a:t>
            </a:r>
            <a:r>
              <a:rPr lang="en-US" dirty="0" err="1"/>
              <a:t>Volme</a:t>
            </a:r>
            <a:r>
              <a:rPr lang="en-US" dirty="0"/>
              <a:t> of Fluid (</a:t>
            </a:r>
            <a:r>
              <a:rPr lang="en-US" dirty="0" err="1"/>
              <a:t>VoF</a:t>
            </a:r>
            <a:r>
              <a:rPr lang="en-US" dirty="0"/>
              <a:t>) </a:t>
            </a:r>
          </a:p>
        </p:txBody>
      </p:sp>
      <p:sp>
        <p:nvSpPr>
          <p:cNvPr id="3" name="Slide Number Placeholder 2">
            <a:extLst>
              <a:ext uri="{FF2B5EF4-FFF2-40B4-BE49-F238E27FC236}">
                <a16:creationId xmlns:a16="http://schemas.microsoft.com/office/drawing/2014/main" id="{E6C54F82-D14B-AA45-A7EB-4F7911171AF6}"/>
              </a:ext>
            </a:extLst>
          </p:cNvPr>
          <p:cNvSpPr>
            <a:spLocks noGrp="1"/>
          </p:cNvSpPr>
          <p:nvPr>
            <p:ph type="sldNum" sz="quarter" idx="10"/>
          </p:nvPr>
        </p:nvSpPr>
        <p:spPr/>
        <p:txBody>
          <a:bodyPr/>
          <a:lstStyle/>
          <a:p>
            <a:fld id="{4FAB73BC-B049-4115-A692-8D63A059BFB8}" type="slidenum">
              <a:rPr lang="en-US" smtClean="0"/>
              <a:pPr/>
              <a:t>16</a:t>
            </a:fld>
            <a:endParaRPr lang="en-US" dirty="0"/>
          </a:p>
        </p:txBody>
      </p:sp>
      <p:pic>
        <p:nvPicPr>
          <p:cNvPr id="10" name="Content Placeholder 9">
            <a:extLst>
              <a:ext uri="{FF2B5EF4-FFF2-40B4-BE49-F238E27FC236}">
                <a16:creationId xmlns:a16="http://schemas.microsoft.com/office/drawing/2014/main" id="{B6C25CF7-527E-D048-A865-1B0FC328EAC5}"/>
              </a:ext>
            </a:extLst>
          </p:cNvPr>
          <p:cNvPicPr>
            <a:picLocks noGrp="1" noChangeAspect="1"/>
          </p:cNvPicPr>
          <p:nvPr>
            <p:ph sz="quarter" idx="11"/>
          </p:nvPr>
        </p:nvPicPr>
        <p:blipFill>
          <a:blip r:embed="rId4">
            <a:extLst>
              <a:ext uri="{28A0092B-C50C-407E-A947-70E740481C1C}">
                <a14:useLocalDpi xmlns:a14="http://schemas.microsoft.com/office/drawing/2010/main" val="0"/>
              </a:ext>
            </a:extLst>
          </a:blip>
          <a:stretch>
            <a:fillRect/>
          </a:stretch>
        </p:blipFill>
        <p:spPr>
          <a:xfrm>
            <a:off x="877840" y="1050025"/>
            <a:ext cx="3763016" cy="2416717"/>
          </a:xfrm>
        </p:spPr>
      </p:pic>
      <p:sp>
        <p:nvSpPr>
          <p:cNvPr id="6" name="TextBox 5">
            <a:extLst>
              <a:ext uri="{FF2B5EF4-FFF2-40B4-BE49-F238E27FC236}">
                <a16:creationId xmlns:a16="http://schemas.microsoft.com/office/drawing/2014/main" id="{A1343912-8332-C34C-AFAC-0B6EDECECE67}"/>
              </a:ext>
            </a:extLst>
          </p:cNvPr>
          <p:cNvSpPr txBox="1"/>
          <p:nvPr/>
        </p:nvSpPr>
        <p:spPr>
          <a:xfrm>
            <a:off x="5662334" y="1304558"/>
            <a:ext cx="6096000" cy="2449388"/>
          </a:xfrm>
          <a:prstGeom prst="rect">
            <a:avLst/>
          </a:prstGeom>
          <a:noFill/>
        </p:spPr>
        <p:txBody>
          <a:bodyPr wrap="square">
            <a:spAutoFit/>
          </a:bodyPr>
          <a:lstStyle/>
          <a:p>
            <a:pPr marL="296863" lvl="1" indent="-285750">
              <a:spcBef>
                <a:spcPts val="900"/>
              </a:spcBef>
              <a:spcAft>
                <a:spcPts val="150"/>
              </a:spcAft>
              <a:buSzPct val="100000"/>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Design-order accuracy provided in Domino, S. P. and Horne, W., "</a:t>
            </a:r>
            <a:r>
              <a:rPr lang="en-US" sz="1800" i="1" dirty="0">
                <a:latin typeface="Open Sans" panose="020B0606030504020204" pitchFamily="34" charset="0"/>
                <a:ea typeface="Open Sans" panose="020B0606030504020204" pitchFamily="34" charset="0"/>
                <a:cs typeface="Open Sans" panose="020B0606030504020204" pitchFamily="34" charset="0"/>
              </a:rPr>
              <a:t>Development and deployment of a credible unstructured, six-DOF, implicit low-Mach overset high-fidelity simulation tool for wave energy applications</a:t>
            </a:r>
            <a:r>
              <a:rPr lang="en-US" sz="1800" dirty="0">
                <a:latin typeface="Open Sans" panose="020B0606030504020204" pitchFamily="34" charset="0"/>
                <a:ea typeface="Open Sans" panose="020B0606030504020204" pitchFamily="34" charset="0"/>
                <a:cs typeface="Open Sans" panose="020B0606030504020204" pitchFamily="34" charset="0"/>
              </a:rPr>
              <a:t>”, submitted to Renewable Energy and is under review (12/03/2021)</a:t>
            </a:r>
          </a:p>
          <a:p>
            <a:pPr marL="296863" lvl="1" indent="-285750">
              <a:spcBef>
                <a:spcPts val="900"/>
              </a:spcBef>
              <a:spcAft>
                <a:spcPts val="150"/>
              </a:spcAft>
              <a:buSzPct val="100000"/>
              <a:buFont typeface="Arial" panose="020B0604020202020204" pitchFamily="34" charset="0"/>
              <a:buChar char="•"/>
            </a:pPr>
            <a:r>
              <a:rPr lang="en-US" u="sng" dirty="0">
                <a:latin typeface="Open Sans" panose="020B0606030504020204" pitchFamily="34" charset="0"/>
                <a:ea typeface="Open Sans" panose="020B0606030504020204" pitchFamily="34" charset="0"/>
                <a:cs typeface="Open Sans" panose="020B0606030504020204" pitchFamily="34" charset="0"/>
              </a:rPr>
              <a:t>Objective Met</a:t>
            </a:r>
            <a:r>
              <a:rPr lang="en-US" dirty="0">
                <a:latin typeface="Open Sans" panose="020B0606030504020204" pitchFamily="34" charset="0"/>
                <a:ea typeface="Open Sans" panose="020B0606030504020204" pitchFamily="34" charset="0"/>
                <a:cs typeface="Open Sans" panose="020B0606030504020204" pitchFamily="34" charset="0"/>
              </a:rPr>
              <a:t>: Drive new design-order stabilization approaches for </a:t>
            </a:r>
            <a:r>
              <a:rPr lang="en-US" dirty="0" err="1">
                <a:latin typeface="Open Sans" panose="020B0606030504020204" pitchFamily="34" charset="0"/>
                <a:ea typeface="Open Sans" panose="020B0606030504020204" pitchFamily="34" charset="0"/>
                <a:cs typeface="Open Sans" panose="020B0606030504020204" pitchFamily="34" charset="0"/>
              </a:rPr>
              <a:t>VoF</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vofMol_R2_render.mp4" descr="vofMol_R2_render.mp4">
            <a:hlinkClick r:id="" action="ppaction://media"/>
            <a:extLst>
              <a:ext uri="{FF2B5EF4-FFF2-40B4-BE49-F238E27FC236}">
                <a16:creationId xmlns:a16="http://schemas.microsoft.com/office/drawing/2014/main" id="{EA940FE9-04CD-0840-8550-A97C5A787B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39706" y="3849379"/>
            <a:ext cx="3517265" cy="2743200"/>
          </a:xfrm>
          <a:prstGeom prst="rect">
            <a:avLst/>
          </a:prstGeom>
        </p:spPr>
      </p:pic>
      <p:pic>
        <p:nvPicPr>
          <p:cNvPr id="8" name="Picture 7">
            <a:extLst>
              <a:ext uri="{FF2B5EF4-FFF2-40B4-BE49-F238E27FC236}">
                <a16:creationId xmlns:a16="http://schemas.microsoft.com/office/drawing/2014/main" id="{9219CAEE-0D64-FA4D-816E-415A582FF7DB}"/>
              </a:ext>
            </a:extLst>
          </p:cNvPr>
          <p:cNvPicPr>
            <a:picLocks noChangeAspect="1"/>
          </p:cNvPicPr>
          <p:nvPr/>
        </p:nvPicPr>
        <p:blipFill rotWithShape="1">
          <a:blip r:embed="rId6"/>
          <a:srcRect l="6458" t="22857" r="7718" b="18889"/>
          <a:stretch/>
        </p:blipFill>
        <p:spPr>
          <a:xfrm>
            <a:off x="1137948" y="4005523"/>
            <a:ext cx="4581966" cy="2743200"/>
          </a:xfrm>
          <a:prstGeom prst="rect">
            <a:avLst/>
          </a:prstGeom>
        </p:spPr>
      </p:pic>
      <p:sp>
        <p:nvSpPr>
          <p:cNvPr id="11" name="TextBox 10">
            <a:extLst>
              <a:ext uri="{FF2B5EF4-FFF2-40B4-BE49-F238E27FC236}">
                <a16:creationId xmlns:a16="http://schemas.microsoft.com/office/drawing/2014/main" id="{F9A08DEE-5F06-A246-8CD1-D2BB7C4B8B9A}"/>
              </a:ext>
            </a:extLst>
          </p:cNvPr>
          <p:cNvSpPr txBox="1"/>
          <p:nvPr/>
        </p:nvSpPr>
        <p:spPr>
          <a:xfrm>
            <a:off x="1320797" y="3672114"/>
            <a:ext cx="0" cy="0"/>
          </a:xfrm>
          <a:prstGeom prst="rect">
            <a:avLst/>
          </a:prstGeom>
        </p:spPr>
        <p:txBody>
          <a:bodyPr vert="horz" wrap="none" lIns="91440" tIns="45720" rIns="91440" bIns="45720" rtlCol="0">
            <a:noAutofit/>
          </a:bodyPr>
          <a:lstStyle/>
          <a:p>
            <a:pPr algn="l"/>
            <a:r>
              <a:rPr lang="en-US" dirty="0"/>
              <a:t>Coe et al, SAND2016-10094</a:t>
            </a:r>
          </a:p>
        </p:txBody>
      </p:sp>
    </p:spTree>
    <p:extLst>
      <p:ext uri="{BB962C8B-B14F-4D97-AF65-F5344CB8AC3E}">
        <p14:creationId xmlns:p14="http://schemas.microsoft.com/office/powerpoint/2010/main" val="353029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err="1"/>
              <a:t>VoF</a:t>
            </a:r>
            <a:r>
              <a:rPr lang="en-US" dirty="0"/>
              <a:t> using Balanced Force: Routine Balanced Force + Innovative Stab.</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5448300" cy="4610100"/>
          </a:xfrm>
        </p:spPr>
        <p:txBody>
          <a:bodyPr/>
          <a:lstStyle/>
          <a:p>
            <a:pPr marL="342900" indent="-342900">
              <a:buFont typeface="Arial" panose="020B0604020202020204" pitchFamily="34" charset="0"/>
              <a:buChar char="•"/>
            </a:pPr>
            <a:r>
              <a:rPr lang="en-US" dirty="0"/>
              <a:t>Classic Balanced Force (Francois, JCP, 2006) ported to CVFEM</a:t>
            </a:r>
          </a:p>
          <a:p>
            <a:pPr marL="342900" indent="-342900">
              <a:buFont typeface="Arial" panose="020B0604020202020204" pitchFamily="34" charset="0"/>
              <a:buChar char="•"/>
            </a:pPr>
            <a:r>
              <a:rPr lang="en-US" dirty="0"/>
              <a:t>Generalized, unstructured</a:t>
            </a:r>
          </a:p>
          <a:p>
            <a:pPr marL="342900" indent="-342900">
              <a:buFont typeface="Arial" panose="020B0604020202020204" pitchFamily="34" charset="0"/>
              <a:buChar char="•"/>
            </a:pPr>
            <a:r>
              <a:rPr lang="en-US" dirty="0"/>
              <a:t>Parasitic currents suppressed via a consistent momentum/continuity stabilization approach </a:t>
            </a:r>
          </a:p>
          <a:p>
            <a:pPr marL="342900" indent="-342900">
              <a:buFont typeface="Arial" panose="020B0604020202020204" pitchFamily="34" charset="0"/>
              <a:buChar char="•"/>
            </a:pPr>
            <a:r>
              <a:rPr lang="en-US" dirty="0"/>
              <a:t>Advancing stabilization approaches via the development and deployment of residual-based methods</a:t>
            </a:r>
          </a:p>
        </p:txBody>
      </p:sp>
      <p:pic>
        <p:nvPicPr>
          <p:cNvPr id="25" name="Picture 24">
            <a:extLst>
              <a:ext uri="{FF2B5EF4-FFF2-40B4-BE49-F238E27FC236}">
                <a16:creationId xmlns:a16="http://schemas.microsoft.com/office/drawing/2014/main" id="{442490DA-524D-8240-9CE5-34975E80E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72" y="4593772"/>
            <a:ext cx="7721600" cy="2108200"/>
          </a:xfrm>
          <a:prstGeom prst="rect">
            <a:avLst/>
          </a:prstGeom>
        </p:spPr>
      </p:pic>
      <p:pic>
        <p:nvPicPr>
          <p:cNvPr id="27" name="Picture 26">
            <a:extLst>
              <a:ext uri="{FF2B5EF4-FFF2-40B4-BE49-F238E27FC236}">
                <a16:creationId xmlns:a16="http://schemas.microsoft.com/office/drawing/2014/main" id="{3F6659AD-F50A-3848-97D8-4EC1943E44E4}"/>
              </a:ext>
            </a:extLst>
          </p:cNvPr>
          <p:cNvPicPr>
            <a:picLocks noChangeAspect="1"/>
          </p:cNvPicPr>
          <p:nvPr/>
        </p:nvPicPr>
        <p:blipFill rotWithShape="1">
          <a:blip r:embed="rId3">
            <a:extLst>
              <a:ext uri="{28A0092B-C50C-407E-A947-70E740481C1C}">
                <a14:useLocalDpi xmlns:a14="http://schemas.microsoft.com/office/drawing/2010/main" val="0"/>
              </a:ext>
            </a:extLst>
          </a:blip>
          <a:srcRect l="7258" t="9615" r="6567" b="61941"/>
          <a:stretch/>
        </p:blipFill>
        <p:spPr>
          <a:xfrm>
            <a:off x="6328227" y="1475883"/>
            <a:ext cx="5428343" cy="1000618"/>
          </a:xfrm>
          <a:prstGeom prst="rect">
            <a:avLst/>
          </a:prstGeom>
        </p:spPr>
      </p:pic>
      <p:pic>
        <p:nvPicPr>
          <p:cNvPr id="30" name="Picture 29">
            <a:extLst>
              <a:ext uri="{FF2B5EF4-FFF2-40B4-BE49-F238E27FC236}">
                <a16:creationId xmlns:a16="http://schemas.microsoft.com/office/drawing/2014/main" id="{55BC9599-E8AC-F848-A7D3-ED374DC5C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281" y="3772849"/>
            <a:ext cx="3059019" cy="2385702"/>
          </a:xfrm>
          <a:prstGeom prst="rect">
            <a:avLst/>
          </a:prstGeom>
        </p:spPr>
      </p:pic>
      <p:sp>
        <p:nvSpPr>
          <p:cNvPr id="31" name="TextBox 30">
            <a:extLst>
              <a:ext uri="{FF2B5EF4-FFF2-40B4-BE49-F238E27FC236}">
                <a16:creationId xmlns:a16="http://schemas.microsoft.com/office/drawing/2014/main" id="{AC310D1F-D193-FC42-85A1-18E0F333B5CA}"/>
              </a:ext>
            </a:extLst>
          </p:cNvPr>
          <p:cNvSpPr txBox="1"/>
          <p:nvPr/>
        </p:nvSpPr>
        <p:spPr>
          <a:xfrm>
            <a:off x="7953827" y="6212117"/>
            <a:ext cx="0" cy="0"/>
          </a:xfrm>
          <a:prstGeom prst="rect">
            <a:avLst/>
          </a:prstGeom>
        </p:spPr>
        <p:txBody>
          <a:bodyPr vert="horz" wrap="none" lIns="91440" tIns="45720" rIns="91440" bIns="45720" rtlCol="0">
            <a:noAutofit/>
          </a:bodyPr>
          <a:lstStyle/>
          <a:p>
            <a:pPr algn="l"/>
            <a:r>
              <a:rPr lang="en-US" dirty="0"/>
              <a:t>Hex8/Tet4 Balanced Force Static Bubble; </a:t>
            </a:r>
          </a:p>
          <a:p>
            <a:pPr algn="l"/>
            <a:r>
              <a:rPr lang="en-US" dirty="0"/>
              <a:t>density ratio = 1000</a:t>
            </a:r>
          </a:p>
        </p:txBody>
      </p:sp>
      <p:pic>
        <p:nvPicPr>
          <p:cNvPr id="7" name="Picture 6">
            <a:extLst>
              <a:ext uri="{FF2B5EF4-FFF2-40B4-BE49-F238E27FC236}">
                <a16:creationId xmlns:a16="http://schemas.microsoft.com/office/drawing/2014/main" id="{E8884318-FE1D-8D4D-806C-46364B295152}"/>
              </a:ext>
            </a:extLst>
          </p:cNvPr>
          <p:cNvPicPr>
            <a:picLocks noChangeAspect="1"/>
          </p:cNvPicPr>
          <p:nvPr/>
        </p:nvPicPr>
        <p:blipFill>
          <a:blip r:embed="rId5"/>
          <a:stretch>
            <a:fillRect/>
          </a:stretch>
        </p:blipFill>
        <p:spPr>
          <a:xfrm>
            <a:off x="5524279" y="2614347"/>
            <a:ext cx="6232291" cy="774779"/>
          </a:xfrm>
          <a:prstGeom prst="rect">
            <a:avLst/>
          </a:prstGeom>
        </p:spPr>
      </p:pic>
      <p:sp>
        <p:nvSpPr>
          <p:cNvPr id="5" name="TextBox 4">
            <a:extLst>
              <a:ext uri="{FF2B5EF4-FFF2-40B4-BE49-F238E27FC236}">
                <a16:creationId xmlns:a16="http://schemas.microsoft.com/office/drawing/2014/main" id="{76299D0C-56B8-2E41-9CDD-C2F09BEB7A0B}"/>
              </a:ext>
            </a:extLst>
          </p:cNvPr>
          <p:cNvSpPr txBox="1"/>
          <p:nvPr/>
        </p:nvSpPr>
        <p:spPr>
          <a:xfrm>
            <a:off x="6370825" y="3537682"/>
            <a:ext cx="0" cy="0"/>
          </a:xfrm>
          <a:prstGeom prst="rect">
            <a:avLst/>
          </a:prstGeom>
        </p:spPr>
        <p:txBody>
          <a:bodyPr vert="horz" wrap="none" lIns="91440" tIns="45720" rIns="91440" bIns="45720" rtlCol="0">
            <a:noAutofit/>
          </a:bodyPr>
          <a:lstStyle/>
          <a:p>
            <a:pPr algn="l"/>
            <a:r>
              <a:rPr lang="en-US" b="1" u="sng" dirty="0"/>
              <a:t>Note</a:t>
            </a:r>
            <a:r>
              <a:rPr lang="en-US" dirty="0"/>
              <a:t>: benefits from </a:t>
            </a:r>
            <a:r>
              <a:rPr lang="en-US" sz="2000" dirty="0" err="1">
                <a:latin typeface="Symbol" pitchFamily="2" charset="2"/>
              </a:rPr>
              <a:t>r</a:t>
            </a:r>
            <a:r>
              <a:rPr lang="en-US" dirty="0" err="1"/>
              <a:t>g</a:t>
            </a:r>
            <a:r>
              <a:rPr lang="en-US" baseline="-25000" dirty="0" err="1"/>
              <a:t>i</a:t>
            </a:r>
            <a:r>
              <a:rPr lang="en-US" dirty="0"/>
              <a:t> included in stabilization</a:t>
            </a:r>
          </a:p>
        </p:txBody>
      </p:sp>
    </p:spTree>
    <p:extLst>
      <p:ext uri="{BB962C8B-B14F-4D97-AF65-F5344CB8AC3E}">
        <p14:creationId xmlns:p14="http://schemas.microsoft.com/office/powerpoint/2010/main" val="21072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4610100"/>
          </a:xfrm>
        </p:spPr>
        <p:txBody>
          <a:bodyPr>
            <a:normAutofit/>
          </a:bodyPr>
          <a:lstStyle/>
          <a:p>
            <a:pPr marL="342900" indent="-342900">
              <a:buFont typeface="Arial" panose="020B0604020202020204" pitchFamily="34" charset="0"/>
              <a:buChar char="•"/>
            </a:pPr>
            <a:r>
              <a:rPr lang="en-US" dirty="0"/>
              <a:t>Validation case of </a:t>
            </a:r>
            <a:r>
              <a:rPr lang="en-US" dirty="0" err="1"/>
              <a:t>Kleefsman</a:t>
            </a:r>
            <a:r>
              <a:rPr lang="en-US" dirty="0"/>
              <a:t> et al. ”</a:t>
            </a:r>
            <a:r>
              <a:rPr lang="en-US" i="1" dirty="0"/>
              <a:t>A volume-of-fluid based simulation method for wave impact problems”</a:t>
            </a:r>
            <a:r>
              <a:rPr lang="en-US" dirty="0"/>
              <a:t>, JCP, 2005.</a:t>
            </a:r>
          </a:p>
          <a:p>
            <a:pPr marL="342900" indent="-342900">
              <a:buFont typeface="Arial" panose="020B0604020202020204" pitchFamily="34" charset="0"/>
              <a:buChar char="•"/>
            </a:pPr>
            <a:r>
              <a:rPr lang="en-US" dirty="0"/>
              <a:t>Qualitative comparisons also made to in-house effort in Fuego, Brown et al. “</a:t>
            </a:r>
            <a:r>
              <a:rPr lang="en-US" i="1" dirty="0"/>
              <a:t>Modeling a rubble fire consisting of comingled liquid and solid fuel</a:t>
            </a:r>
            <a:r>
              <a:rPr lang="en-US" dirty="0"/>
              <a:t>”, Tech. Rep. SAND2017- 12318C, 2017. </a:t>
            </a:r>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A3C1123-A2B1-C34A-9211-D7C868C8C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432" y="1005608"/>
            <a:ext cx="7388568" cy="5418283"/>
          </a:xfrm>
          <a:prstGeom prst="rect">
            <a:avLst/>
          </a:prstGeom>
        </p:spPr>
      </p:pic>
      <p:sp>
        <p:nvSpPr>
          <p:cNvPr id="5" name="TextBox 4">
            <a:extLst>
              <a:ext uri="{FF2B5EF4-FFF2-40B4-BE49-F238E27FC236}">
                <a16:creationId xmlns:a16="http://schemas.microsoft.com/office/drawing/2014/main" id="{1D143723-2213-BD49-9408-01290F82DEB9}"/>
              </a:ext>
            </a:extLst>
          </p:cNvPr>
          <p:cNvSpPr txBox="1"/>
          <p:nvPr/>
        </p:nvSpPr>
        <p:spPr>
          <a:xfrm>
            <a:off x="5822576" y="403412"/>
            <a:ext cx="0" cy="0"/>
          </a:xfrm>
          <a:prstGeom prst="rect">
            <a:avLst/>
          </a:prstGeom>
        </p:spPr>
        <p:txBody>
          <a:bodyPr vert="horz" wrap="none" lIns="91440" tIns="45720" rIns="91440" bIns="45720" rtlCol="0">
            <a:noAutofit/>
          </a:bodyPr>
          <a:lstStyle/>
          <a:p>
            <a:pPr algn="l"/>
            <a:r>
              <a:rPr lang="en-US" dirty="0"/>
              <a:t>0.7 seconds			2.0 seconds</a:t>
            </a:r>
          </a:p>
        </p:txBody>
      </p:sp>
      <p:sp>
        <p:nvSpPr>
          <p:cNvPr id="7" name="TextBox 6">
            <a:extLst>
              <a:ext uri="{FF2B5EF4-FFF2-40B4-BE49-F238E27FC236}">
                <a16:creationId xmlns:a16="http://schemas.microsoft.com/office/drawing/2014/main" id="{8167FC5A-BC01-4E44-B7D6-45A760C19275}"/>
              </a:ext>
            </a:extLst>
          </p:cNvPr>
          <p:cNvSpPr txBox="1"/>
          <p:nvPr/>
        </p:nvSpPr>
        <p:spPr>
          <a:xfrm>
            <a:off x="4639235" y="1748124"/>
            <a:ext cx="0" cy="0"/>
          </a:xfrm>
          <a:prstGeom prst="rect">
            <a:avLst/>
          </a:prstGeom>
        </p:spPr>
        <p:txBody>
          <a:bodyPr vert="horz" wrap="none" lIns="91440" tIns="45720" rIns="91440" bIns="45720" rtlCol="0">
            <a:noAutofit/>
          </a:bodyPr>
          <a:lstStyle/>
          <a:p>
            <a:pPr algn="l"/>
            <a:r>
              <a:rPr lang="en-US" dirty="0"/>
              <a:t>R0</a:t>
            </a:r>
          </a:p>
        </p:txBody>
      </p:sp>
      <p:sp>
        <p:nvSpPr>
          <p:cNvPr id="9" name="TextBox 8">
            <a:extLst>
              <a:ext uri="{FF2B5EF4-FFF2-40B4-BE49-F238E27FC236}">
                <a16:creationId xmlns:a16="http://schemas.microsoft.com/office/drawing/2014/main" id="{E0AA1FE6-2891-674A-AA2C-3427F246298C}"/>
              </a:ext>
            </a:extLst>
          </p:cNvPr>
          <p:cNvSpPr txBox="1"/>
          <p:nvPr/>
        </p:nvSpPr>
        <p:spPr>
          <a:xfrm>
            <a:off x="4639235" y="3523135"/>
            <a:ext cx="0" cy="0"/>
          </a:xfrm>
          <a:prstGeom prst="rect">
            <a:avLst/>
          </a:prstGeom>
        </p:spPr>
        <p:txBody>
          <a:bodyPr vert="horz" wrap="none" lIns="91440" tIns="45720" rIns="91440" bIns="45720" rtlCol="0">
            <a:noAutofit/>
          </a:bodyPr>
          <a:lstStyle/>
          <a:p>
            <a:pPr algn="l"/>
            <a:r>
              <a:rPr lang="en-US" dirty="0"/>
              <a:t>R1</a:t>
            </a:r>
          </a:p>
        </p:txBody>
      </p:sp>
      <p:sp>
        <p:nvSpPr>
          <p:cNvPr id="10" name="TextBox 9">
            <a:extLst>
              <a:ext uri="{FF2B5EF4-FFF2-40B4-BE49-F238E27FC236}">
                <a16:creationId xmlns:a16="http://schemas.microsoft.com/office/drawing/2014/main" id="{27D085C4-A7CA-C146-9CCF-6FE5D4FD52FF}"/>
              </a:ext>
            </a:extLst>
          </p:cNvPr>
          <p:cNvSpPr txBox="1"/>
          <p:nvPr/>
        </p:nvSpPr>
        <p:spPr>
          <a:xfrm>
            <a:off x="4639235" y="5298146"/>
            <a:ext cx="0" cy="0"/>
          </a:xfrm>
          <a:prstGeom prst="rect">
            <a:avLst/>
          </a:prstGeom>
        </p:spPr>
        <p:txBody>
          <a:bodyPr vert="horz" wrap="none" lIns="91440" tIns="45720" rIns="91440" bIns="45720" rtlCol="0">
            <a:noAutofit/>
          </a:bodyPr>
          <a:lstStyle/>
          <a:p>
            <a:pPr algn="l"/>
            <a:r>
              <a:rPr lang="en-US" dirty="0"/>
              <a:t>R2</a:t>
            </a:r>
          </a:p>
        </p:txBody>
      </p:sp>
    </p:spTree>
    <p:extLst>
      <p:ext uri="{BB962C8B-B14F-4D97-AF65-F5344CB8AC3E}">
        <p14:creationId xmlns:p14="http://schemas.microsoft.com/office/powerpoint/2010/main" val="238428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4610100"/>
          </a:xfrm>
        </p:spPr>
        <p:txBody>
          <a:bodyPr>
            <a:normAutofit/>
          </a:bodyPr>
          <a:lstStyle/>
          <a:p>
            <a:pPr marL="342900" indent="-342900">
              <a:buFont typeface="Arial" panose="020B0604020202020204" pitchFamily="34" charset="0"/>
              <a:buChar char="•"/>
            </a:pPr>
            <a:r>
              <a:rPr lang="en-US" dirty="0"/>
              <a:t>Comparison heights predicted for sharpened (left column) and smoothed (right column)</a:t>
            </a:r>
          </a:p>
        </p:txBody>
      </p:sp>
      <p:pic>
        <p:nvPicPr>
          <p:cNvPr id="8" name="Picture 7">
            <a:extLst>
              <a:ext uri="{FF2B5EF4-FFF2-40B4-BE49-F238E27FC236}">
                <a16:creationId xmlns:a16="http://schemas.microsoft.com/office/drawing/2014/main" id="{8344B162-7C17-BC48-BDD5-07E3319F7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3" y="3990670"/>
            <a:ext cx="6400688" cy="2036108"/>
          </a:xfrm>
          <a:prstGeom prst="rect">
            <a:avLst/>
          </a:prstGeom>
        </p:spPr>
      </p:pic>
      <p:pic>
        <p:nvPicPr>
          <p:cNvPr id="10" name="Picture 9">
            <a:extLst>
              <a:ext uri="{FF2B5EF4-FFF2-40B4-BE49-F238E27FC236}">
                <a16:creationId xmlns:a16="http://schemas.microsoft.com/office/drawing/2014/main" id="{CC9734AE-1320-E242-B8B3-2B0E8E55D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9215" y="0"/>
            <a:ext cx="5529487" cy="6858000"/>
          </a:xfrm>
          <a:prstGeom prst="rect">
            <a:avLst/>
          </a:prstGeom>
        </p:spPr>
      </p:pic>
      <p:sp>
        <p:nvSpPr>
          <p:cNvPr id="11" name="TextBox 10">
            <a:extLst>
              <a:ext uri="{FF2B5EF4-FFF2-40B4-BE49-F238E27FC236}">
                <a16:creationId xmlns:a16="http://schemas.microsoft.com/office/drawing/2014/main" id="{7D2DF08A-10E0-BE47-AB24-E07C5CDAFD60}"/>
              </a:ext>
            </a:extLst>
          </p:cNvPr>
          <p:cNvSpPr txBox="1"/>
          <p:nvPr/>
        </p:nvSpPr>
        <p:spPr>
          <a:xfrm>
            <a:off x="11430001" y="995083"/>
            <a:ext cx="0" cy="0"/>
          </a:xfrm>
          <a:prstGeom prst="rect">
            <a:avLst/>
          </a:prstGeom>
        </p:spPr>
        <p:txBody>
          <a:bodyPr vert="horz" wrap="none" lIns="91440" tIns="45720" rIns="91440" bIns="45720" rtlCol="0">
            <a:noAutofit/>
          </a:bodyPr>
          <a:lstStyle/>
          <a:p>
            <a:pPr algn="l"/>
            <a:r>
              <a:rPr lang="en-US" dirty="0"/>
              <a:t>H1</a:t>
            </a:r>
          </a:p>
        </p:txBody>
      </p:sp>
      <p:sp>
        <p:nvSpPr>
          <p:cNvPr id="12" name="TextBox 11">
            <a:extLst>
              <a:ext uri="{FF2B5EF4-FFF2-40B4-BE49-F238E27FC236}">
                <a16:creationId xmlns:a16="http://schemas.microsoft.com/office/drawing/2014/main" id="{447222C7-AECC-1B4E-B6ED-0EEC4CAA3461}"/>
              </a:ext>
            </a:extLst>
          </p:cNvPr>
          <p:cNvSpPr txBox="1"/>
          <p:nvPr/>
        </p:nvSpPr>
        <p:spPr>
          <a:xfrm>
            <a:off x="11430001" y="3166783"/>
            <a:ext cx="0" cy="0"/>
          </a:xfrm>
          <a:prstGeom prst="rect">
            <a:avLst/>
          </a:prstGeom>
        </p:spPr>
        <p:txBody>
          <a:bodyPr vert="horz" wrap="none" lIns="91440" tIns="45720" rIns="91440" bIns="45720" rtlCol="0">
            <a:noAutofit/>
          </a:bodyPr>
          <a:lstStyle/>
          <a:p>
            <a:pPr algn="l"/>
            <a:r>
              <a:rPr lang="en-US" dirty="0"/>
              <a:t>H2</a:t>
            </a:r>
          </a:p>
        </p:txBody>
      </p:sp>
      <p:sp>
        <p:nvSpPr>
          <p:cNvPr id="13" name="TextBox 12">
            <a:extLst>
              <a:ext uri="{FF2B5EF4-FFF2-40B4-BE49-F238E27FC236}">
                <a16:creationId xmlns:a16="http://schemas.microsoft.com/office/drawing/2014/main" id="{1CB3638E-99D1-0740-BAC0-B4DEAC689301}"/>
              </a:ext>
            </a:extLst>
          </p:cNvPr>
          <p:cNvSpPr txBox="1"/>
          <p:nvPr/>
        </p:nvSpPr>
        <p:spPr>
          <a:xfrm>
            <a:off x="11430001" y="5338483"/>
            <a:ext cx="0" cy="0"/>
          </a:xfrm>
          <a:prstGeom prst="rect">
            <a:avLst/>
          </a:prstGeom>
        </p:spPr>
        <p:txBody>
          <a:bodyPr vert="horz" wrap="none" lIns="91440" tIns="45720" rIns="91440" bIns="45720" rtlCol="0">
            <a:noAutofit/>
          </a:bodyPr>
          <a:lstStyle/>
          <a:p>
            <a:pPr algn="l"/>
            <a:r>
              <a:rPr lang="en-US" dirty="0"/>
              <a:t>H3</a:t>
            </a:r>
          </a:p>
        </p:txBody>
      </p:sp>
    </p:spTree>
    <p:extLst>
      <p:ext uri="{BB962C8B-B14F-4D97-AF65-F5344CB8AC3E}">
        <p14:creationId xmlns:p14="http://schemas.microsoft.com/office/powerpoint/2010/main" val="213516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Objective</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lstStyle/>
          <a:p>
            <a:pPr marL="342900" indent="-342900">
              <a:buFont typeface="Arial" panose="020B0604020202020204" pitchFamily="34" charset="0"/>
              <a:buChar char="•"/>
            </a:pPr>
            <a:r>
              <a:rPr lang="en-US" dirty="0"/>
              <a:t>These set of slides provide a window into possible low-Mach research themes to explore in a PSAAP-3 internship</a:t>
            </a:r>
          </a:p>
          <a:p>
            <a:pPr marL="342900" indent="-342900">
              <a:buFont typeface="Arial" panose="020B0604020202020204" pitchFamily="34" charset="0"/>
              <a:buChar char="•"/>
            </a:pPr>
            <a:r>
              <a:rPr lang="en-US" dirty="0"/>
              <a:t>Sandia is a large laboratory; research themes including:</a:t>
            </a:r>
          </a:p>
          <a:p>
            <a:pPr marL="726948" lvl="1" indent="-342900">
              <a:buFont typeface="Arial" panose="020B0604020202020204" pitchFamily="34" charset="0"/>
              <a:buChar char="•"/>
            </a:pPr>
            <a:r>
              <a:rPr lang="en-US" dirty="0"/>
              <a:t>Multi-phase flow, thermal applications, compressible flow, solvers, next-generation platforms and code design, fires, machine learning, etc.</a:t>
            </a:r>
          </a:p>
          <a:p>
            <a:pPr marL="726948" lvl="1" indent="-342900">
              <a:buFont typeface="Arial" panose="020B0604020202020204" pitchFamily="34" charset="0"/>
              <a:buChar char="•"/>
            </a:pPr>
            <a:r>
              <a:rPr lang="en-US" dirty="0"/>
              <a:t>Fluid modeling approaches including RANS, LES, and DNS</a:t>
            </a:r>
          </a:p>
          <a:p>
            <a:pPr marL="342900" indent="-342900">
              <a:buFont typeface="Arial" panose="020B0604020202020204" pitchFamily="34" charset="0"/>
              <a:buChar char="•"/>
            </a:pPr>
            <a:r>
              <a:rPr lang="en-US" dirty="0"/>
              <a:t>For more information on such </a:t>
            </a:r>
            <a:r>
              <a:rPr lang="en-US" i="1" dirty="0"/>
              <a:t>non</a:t>
            </a:r>
            <a:r>
              <a:rPr lang="en-US" dirty="0"/>
              <a:t>-low-Mach research themes, let me (</a:t>
            </a:r>
            <a:r>
              <a:rPr lang="en-US" dirty="0">
                <a:hlinkClick r:id="rId2"/>
              </a:rPr>
              <a:t>spdomin@sandia.gov</a:t>
            </a:r>
            <a:r>
              <a:rPr lang="en-US" dirty="0"/>
              <a:t>) know and I can provide Sandia contacts that provide a better match</a:t>
            </a:r>
          </a:p>
          <a:p>
            <a:pPr marL="342900" indent="-342900">
              <a:buFont typeface="Arial" panose="020B0604020202020204" pitchFamily="34" charset="0"/>
              <a:buChar char="•"/>
            </a:pPr>
            <a:r>
              <a:rPr lang="en-US" dirty="0"/>
              <a:t>Some projects interface an open-source tool, </a:t>
            </a:r>
            <a:r>
              <a:rPr lang="en-US" dirty="0" err="1"/>
              <a:t>Nalu</a:t>
            </a:r>
            <a:r>
              <a:rPr lang="en-US" dirty="0"/>
              <a:t>, while others interface our internal mod/sim tools, Sierra/Fuego</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64C5-352C-C048-9514-FEDEFD9BCA61}"/>
              </a:ext>
            </a:extLst>
          </p:cNvPr>
          <p:cNvSpPr>
            <a:spLocks noGrp="1"/>
          </p:cNvSpPr>
          <p:nvPr>
            <p:ph type="title"/>
          </p:nvPr>
        </p:nvSpPr>
        <p:spPr/>
        <p:txBody>
          <a:bodyPr/>
          <a:lstStyle/>
          <a:p>
            <a:r>
              <a:rPr lang="en-US" dirty="0"/>
              <a:t>Implicit low-Mach Overset</a:t>
            </a:r>
          </a:p>
        </p:txBody>
      </p:sp>
      <p:sp>
        <p:nvSpPr>
          <p:cNvPr id="3" name="Slide Number Placeholder 2">
            <a:extLst>
              <a:ext uri="{FF2B5EF4-FFF2-40B4-BE49-F238E27FC236}">
                <a16:creationId xmlns:a16="http://schemas.microsoft.com/office/drawing/2014/main" id="{59178956-4430-F041-B76B-2AED2FE4D2AB}"/>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0BFF8FA6-F471-D049-89A3-C958D9547950}"/>
              </a:ext>
            </a:extLst>
          </p:cNvPr>
          <p:cNvSpPr>
            <a:spLocks noGrp="1"/>
          </p:cNvSpPr>
          <p:nvPr>
            <p:ph sz="quarter" idx="11"/>
          </p:nvPr>
        </p:nvSpPr>
        <p:spPr/>
        <p:txBody>
          <a:bodyPr/>
          <a:lstStyle/>
          <a:p>
            <a:pPr marL="342900" indent="-342900">
              <a:buFont typeface="Arial" panose="020B0604020202020204" pitchFamily="34" charset="0"/>
              <a:buChar char="•"/>
            </a:pPr>
            <a:r>
              <a:rPr lang="en-US" dirty="0"/>
              <a:t>Base overset (STK-based hole cutting) with fixed, prescribed, or general motion (six-DOF)</a:t>
            </a:r>
          </a:p>
          <a:p>
            <a:pPr marL="342900" indent="-342900">
              <a:buFont typeface="Arial" panose="020B0604020202020204" pitchFamily="34" charset="0"/>
              <a:buChar char="•"/>
            </a:pPr>
            <a:r>
              <a:rPr lang="en-US" dirty="0"/>
              <a:t>Fully implicit-based</a:t>
            </a:r>
          </a:p>
          <a:p>
            <a:pPr marL="342900" indent="-342900">
              <a:buFont typeface="Arial" panose="020B0604020202020204" pitchFamily="34" charset="0"/>
              <a:buChar char="•"/>
            </a:pPr>
            <a:r>
              <a:rPr lang="en-US" dirty="0"/>
              <a:t>Constraint-based</a:t>
            </a:r>
          </a:p>
        </p:txBody>
      </p:sp>
      <p:sp>
        <p:nvSpPr>
          <p:cNvPr id="5" name="TextBox 4">
            <a:extLst>
              <a:ext uri="{FF2B5EF4-FFF2-40B4-BE49-F238E27FC236}">
                <a16:creationId xmlns:a16="http://schemas.microsoft.com/office/drawing/2014/main" id="{8F246EE4-C214-4C44-9BCC-ACF7C0AB7F97}"/>
              </a:ext>
            </a:extLst>
          </p:cNvPr>
          <p:cNvSpPr txBox="1"/>
          <p:nvPr/>
        </p:nvSpPr>
        <p:spPr>
          <a:xfrm>
            <a:off x="10032282" y="2541507"/>
            <a:ext cx="476412" cy="369332"/>
          </a:xfrm>
          <a:prstGeom prst="rect">
            <a:avLst/>
          </a:prstGeom>
          <a:noFill/>
        </p:spPr>
        <p:txBody>
          <a:bodyPr wrap="none" rtlCol="0">
            <a:spAutoFit/>
          </a:bodyPr>
          <a:lstStyle/>
          <a:p>
            <a:r>
              <a:rPr lang="en-US" dirty="0"/>
              <a:t>[1]</a:t>
            </a:r>
          </a:p>
        </p:txBody>
      </p:sp>
      <p:pic>
        <p:nvPicPr>
          <p:cNvPr id="6" name="Picture 5" descr="NaluUnitDeclareIntersectedOnly.png">
            <a:extLst>
              <a:ext uri="{FF2B5EF4-FFF2-40B4-BE49-F238E27FC236}">
                <a16:creationId xmlns:a16="http://schemas.microsoft.com/office/drawing/2014/main" id="{725931FD-04D0-AD44-8188-58779C1AF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061" y="2967859"/>
            <a:ext cx="7031460" cy="3803904"/>
          </a:xfrm>
          <a:prstGeom prst="rect">
            <a:avLst/>
          </a:prstGeom>
        </p:spPr>
      </p:pic>
      <p:grpSp>
        <p:nvGrpSpPr>
          <p:cNvPr id="7" name="Group 6">
            <a:extLst>
              <a:ext uri="{FF2B5EF4-FFF2-40B4-BE49-F238E27FC236}">
                <a16:creationId xmlns:a16="http://schemas.microsoft.com/office/drawing/2014/main" id="{DBDFBAF4-6DC6-E744-8029-E8048C860C6E}"/>
              </a:ext>
            </a:extLst>
          </p:cNvPr>
          <p:cNvGrpSpPr/>
          <p:nvPr/>
        </p:nvGrpSpPr>
        <p:grpSpPr>
          <a:xfrm>
            <a:off x="8658744" y="2172511"/>
            <a:ext cx="1942421" cy="1923670"/>
            <a:chOff x="7201579" y="1186520"/>
            <a:chExt cx="1942421" cy="1923670"/>
          </a:xfrm>
        </p:grpSpPr>
        <p:pic>
          <p:nvPicPr>
            <p:cNvPr id="8" name="Picture 7" descr="NaluUnitDeclareOversetOnly.png">
              <a:extLst>
                <a:ext uri="{FF2B5EF4-FFF2-40B4-BE49-F238E27FC236}">
                  <a16:creationId xmlns:a16="http://schemas.microsoft.com/office/drawing/2014/main" id="{621121BB-67C8-AB47-A1C5-8996B5420FFB}"/>
                </a:ext>
              </a:extLst>
            </p:cNvPr>
            <p:cNvPicPr>
              <a:picLocks noChangeAspect="1"/>
            </p:cNvPicPr>
            <p:nvPr/>
          </p:nvPicPr>
          <p:blipFill rotWithShape="1">
            <a:blip r:embed="rId3">
              <a:extLst>
                <a:ext uri="{28A0092B-C50C-407E-A947-70E740481C1C}">
                  <a14:useLocalDpi xmlns:a14="http://schemas.microsoft.com/office/drawing/2010/main" val="0"/>
                </a:ext>
              </a:extLst>
            </a:blip>
            <a:srcRect l="21014" t="7096" r="41709" b="24663"/>
            <a:stretch/>
          </p:blipFill>
          <p:spPr>
            <a:xfrm>
              <a:off x="7201579" y="1186520"/>
              <a:ext cx="1942421" cy="1923670"/>
            </a:xfrm>
            <a:prstGeom prst="rect">
              <a:avLst/>
            </a:prstGeom>
          </p:spPr>
        </p:pic>
        <p:sp>
          <p:nvSpPr>
            <p:cNvPr id="9" name="TextBox 8">
              <a:extLst>
                <a:ext uri="{FF2B5EF4-FFF2-40B4-BE49-F238E27FC236}">
                  <a16:creationId xmlns:a16="http://schemas.microsoft.com/office/drawing/2014/main" id="{BE6ABC31-0296-E946-A803-9B487B6CD80D}"/>
                </a:ext>
              </a:extLst>
            </p:cNvPr>
            <p:cNvSpPr txBox="1"/>
            <p:nvPr/>
          </p:nvSpPr>
          <p:spPr>
            <a:xfrm>
              <a:off x="7626468" y="2670154"/>
              <a:ext cx="1122615" cy="369332"/>
            </a:xfrm>
            <a:prstGeom prst="rect">
              <a:avLst/>
            </a:prstGeom>
            <a:noFill/>
          </p:spPr>
          <p:txBody>
            <a:bodyPr wrap="none" rtlCol="0">
              <a:spAutoFit/>
            </a:bodyPr>
            <a:lstStyle/>
            <a:p>
              <a:r>
                <a:rPr lang="en-US" dirty="0"/>
                <a:t>BLOCK_2</a:t>
              </a:r>
            </a:p>
          </p:txBody>
        </p:sp>
      </p:grpSp>
      <p:cxnSp>
        <p:nvCxnSpPr>
          <p:cNvPr id="10" name="Straight Arrow Connector 9">
            <a:extLst>
              <a:ext uri="{FF2B5EF4-FFF2-40B4-BE49-F238E27FC236}">
                <a16:creationId xmlns:a16="http://schemas.microsoft.com/office/drawing/2014/main" id="{9C4386D3-1939-044D-9A94-B769E642EE0E}"/>
              </a:ext>
            </a:extLst>
          </p:cNvPr>
          <p:cNvCxnSpPr/>
          <p:nvPr/>
        </p:nvCxnSpPr>
        <p:spPr bwMode="auto">
          <a:xfrm flipV="1">
            <a:off x="4800983" y="3960647"/>
            <a:ext cx="3824342" cy="125536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a:extLst>
              <a:ext uri="{FF2B5EF4-FFF2-40B4-BE49-F238E27FC236}">
                <a16:creationId xmlns:a16="http://schemas.microsoft.com/office/drawing/2014/main" id="{AE25948C-9132-A840-8D29-60C59010D18E}"/>
              </a:ext>
            </a:extLst>
          </p:cNvPr>
          <p:cNvCxnSpPr/>
          <p:nvPr/>
        </p:nvCxnSpPr>
        <p:spPr bwMode="auto">
          <a:xfrm flipV="1">
            <a:off x="4786293" y="2458604"/>
            <a:ext cx="3824342" cy="125536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a:extLst>
              <a:ext uri="{FF2B5EF4-FFF2-40B4-BE49-F238E27FC236}">
                <a16:creationId xmlns:a16="http://schemas.microsoft.com/office/drawing/2014/main" id="{CF48C466-6475-6E47-9D5F-55DD88013E3B}"/>
              </a:ext>
            </a:extLst>
          </p:cNvPr>
          <p:cNvSpPr txBox="1"/>
          <p:nvPr/>
        </p:nvSpPr>
        <p:spPr>
          <a:xfrm>
            <a:off x="2088269" y="5322997"/>
            <a:ext cx="1122615" cy="369332"/>
          </a:xfrm>
          <a:prstGeom prst="rect">
            <a:avLst/>
          </a:prstGeom>
          <a:noFill/>
        </p:spPr>
        <p:txBody>
          <a:bodyPr wrap="none" rtlCol="0">
            <a:spAutoFit/>
          </a:bodyPr>
          <a:lstStyle/>
          <a:p>
            <a:r>
              <a:rPr lang="en-US" dirty="0">
                <a:solidFill>
                  <a:schemeClr val="bg1"/>
                </a:solidFill>
              </a:rPr>
              <a:t>BLOCK_1</a:t>
            </a:r>
          </a:p>
        </p:txBody>
      </p:sp>
      <p:sp>
        <p:nvSpPr>
          <p:cNvPr id="13" name="TextBox 12">
            <a:extLst>
              <a:ext uri="{FF2B5EF4-FFF2-40B4-BE49-F238E27FC236}">
                <a16:creationId xmlns:a16="http://schemas.microsoft.com/office/drawing/2014/main" id="{F54D936E-675C-DE45-902F-1418912614DF}"/>
              </a:ext>
            </a:extLst>
          </p:cNvPr>
          <p:cNvSpPr txBox="1"/>
          <p:nvPr/>
        </p:nvSpPr>
        <p:spPr>
          <a:xfrm>
            <a:off x="5181738" y="3741390"/>
            <a:ext cx="3168431" cy="646331"/>
          </a:xfrm>
          <a:prstGeom prst="rect">
            <a:avLst/>
          </a:prstGeom>
          <a:noFill/>
        </p:spPr>
        <p:txBody>
          <a:bodyPr wrap="none" rtlCol="0">
            <a:spAutoFit/>
          </a:bodyPr>
          <a:lstStyle/>
          <a:p>
            <a:r>
              <a:rPr lang="en-US" dirty="0">
                <a:solidFill>
                  <a:schemeClr val="bg1"/>
                </a:solidFill>
              </a:rPr>
              <a:t>BLOCK_3 (newly </a:t>
            </a:r>
            <a:r>
              <a:rPr lang="en-US" b="1" i="1" dirty="0">
                <a:solidFill>
                  <a:schemeClr val="bg1"/>
                </a:solidFill>
              </a:rPr>
              <a:t>declared</a:t>
            </a:r>
            <a:r>
              <a:rPr lang="en-US" dirty="0">
                <a:solidFill>
                  <a:schemeClr val="bg1"/>
                </a:solidFill>
              </a:rPr>
              <a:t> and</a:t>
            </a:r>
          </a:p>
          <a:p>
            <a:r>
              <a:rPr lang="en-US" dirty="0">
                <a:solidFill>
                  <a:schemeClr val="bg1"/>
                </a:solidFill>
              </a:rPr>
              <a:t> </a:t>
            </a:r>
            <a:r>
              <a:rPr lang="en-US" b="1" i="1" dirty="0">
                <a:solidFill>
                  <a:schemeClr val="bg1"/>
                </a:solidFill>
              </a:rPr>
              <a:t>changed</a:t>
            </a:r>
            <a:r>
              <a:rPr lang="en-US" dirty="0">
                <a:solidFill>
                  <a:schemeClr val="bg1"/>
                </a:solidFill>
              </a:rPr>
              <a:t> part)</a:t>
            </a:r>
          </a:p>
        </p:txBody>
      </p:sp>
      <p:sp>
        <p:nvSpPr>
          <p:cNvPr id="14" name="TextBox 13">
            <a:extLst>
              <a:ext uri="{FF2B5EF4-FFF2-40B4-BE49-F238E27FC236}">
                <a16:creationId xmlns:a16="http://schemas.microsoft.com/office/drawing/2014/main" id="{89DCF553-8F67-8B46-B219-033B51A3A3F5}"/>
              </a:ext>
            </a:extLst>
          </p:cNvPr>
          <p:cNvSpPr txBox="1"/>
          <p:nvPr/>
        </p:nvSpPr>
        <p:spPr>
          <a:xfrm>
            <a:off x="2921000" y="5809552"/>
            <a:ext cx="5499100" cy="369332"/>
          </a:xfrm>
          <a:prstGeom prst="rect">
            <a:avLst/>
          </a:prstGeom>
          <a:noFill/>
        </p:spPr>
        <p:txBody>
          <a:bodyPr wrap="square" rtlCol="0">
            <a:spAutoFit/>
          </a:bodyPr>
          <a:lstStyle/>
          <a:p>
            <a:pPr algn="l"/>
            <a:r>
              <a:rPr lang="en-US" dirty="0">
                <a:solidFill>
                  <a:schemeClr val="bg1"/>
                </a:solidFill>
              </a:rPr>
              <a:t>Surface_101 (newly </a:t>
            </a:r>
            <a:r>
              <a:rPr lang="en-US" b="1" i="1" dirty="0">
                <a:solidFill>
                  <a:schemeClr val="bg1"/>
                </a:solidFill>
              </a:rPr>
              <a:t>declared</a:t>
            </a:r>
            <a:r>
              <a:rPr lang="en-US" dirty="0">
                <a:solidFill>
                  <a:schemeClr val="bg1"/>
                </a:solidFill>
              </a:rPr>
              <a:t> and </a:t>
            </a:r>
            <a:r>
              <a:rPr lang="en-US" b="1" i="1" dirty="0">
                <a:solidFill>
                  <a:schemeClr val="bg1"/>
                </a:solidFill>
              </a:rPr>
              <a:t>changed</a:t>
            </a:r>
            <a:r>
              <a:rPr lang="en-US" dirty="0">
                <a:solidFill>
                  <a:schemeClr val="bg1"/>
                </a:solidFill>
              </a:rPr>
              <a:t> part)</a:t>
            </a:r>
          </a:p>
        </p:txBody>
      </p:sp>
      <p:cxnSp>
        <p:nvCxnSpPr>
          <p:cNvPr id="15" name="Straight Arrow Connector 14">
            <a:extLst>
              <a:ext uri="{FF2B5EF4-FFF2-40B4-BE49-F238E27FC236}">
                <a16:creationId xmlns:a16="http://schemas.microsoft.com/office/drawing/2014/main" id="{CB74CE25-89F9-4344-979D-6377129C1332}"/>
              </a:ext>
            </a:extLst>
          </p:cNvPr>
          <p:cNvCxnSpPr/>
          <p:nvPr/>
        </p:nvCxnSpPr>
        <p:spPr bwMode="auto">
          <a:xfrm flipH="1" flipV="1">
            <a:off x="3848100" y="5067302"/>
            <a:ext cx="419100" cy="736598"/>
          </a:xfrm>
          <a:prstGeom prst="straightConnector1">
            <a:avLst/>
          </a:prstGeom>
          <a:solidFill>
            <a:schemeClr val="accent1"/>
          </a:solidFill>
          <a:ln w="9525" cap="flat" cmpd="sng" algn="ctr">
            <a:solidFill>
              <a:schemeClr val="bg1"/>
            </a:solidFill>
            <a:prstDash val="solid"/>
            <a:round/>
            <a:headEnd type="none" w="med" len="med"/>
            <a:tailEnd type="arrow"/>
          </a:ln>
          <a:effectLst/>
        </p:spPr>
      </p:cxnSp>
      <p:sp>
        <p:nvSpPr>
          <p:cNvPr id="16" name="TextBox 15">
            <a:extLst>
              <a:ext uri="{FF2B5EF4-FFF2-40B4-BE49-F238E27FC236}">
                <a16:creationId xmlns:a16="http://schemas.microsoft.com/office/drawing/2014/main" id="{30C6B9FE-1A4B-4648-81F4-37DAE62A8E0C}"/>
              </a:ext>
            </a:extLst>
          </p:cNvPr>
          <p:cNvSpPr txBox="1"/>
          <p:nvPr/>
        </p:nvSpPr>
        <p:spPr>
          <a:xfrm>
            <a:off x="5219736" y="5377752"/>
            <a:ext cx="2160605" cy="369332"/>
          </a:xfrm>
          <a:prstGeom prst="rect">
            <a:avLst/>
          </a:prstGeom>
          <a:noFill/>
        </p:spPr>
        <p:txBody>
          <a:bodyPr wrap="none" rtlCol="0">
            <a:spAutoFit/>
          </a:bodyPr>
          <a:lstStyle/>
          <a:p>
            <a:r>
              <a:rPr lang="en-US" dirty="0">
                <a:solidFill>
                  <a:schemeClr val="bg1"/>
                </a:solidFill>
              </a:rPr>
              <a:t>Surface_1 (read in)</a:t>
            </a:r>
          </a:p>
        </p:txBody>
      </p:sp>
      <p:cxnSp>
        <p:nvCxnSpPr>
          <p:cNvPr id="17" name="Straight Arrow Connector 16">
            <a:extLst>
              <a:ext uri="{FF2B5EF4-FFF2-40B4-BE49-F238E27FC236}">
                <a16:creationId xmlns:a16="http://schemas.microsoft.com/office/drawing/2014/main" id="{8300CE28-DE99-624F-8187-0DD8959D6BD8}"/>
              </a:ext>
            </a:extLst>
          </p:cNvPr>
          <p:cNvCxnSpPr/>
          <p:nvPr/>
        </p:nvCxnSpPr>
        <p:spPr bwMode="auto">
          <a:xfrm flipH="1" flipV="1">
            <a:off x="4445000" y="5194300"/>
            <a:ext cx="660400" cy="406400"/>
          </a:xfrm>
          <a:prstGeom prst="straightConnector1">
            <a:avLst/>
          </a:prstGeom>
          <a:solidFill>
            <a:schemeClr val="accent1"/>
          </a:solidFill>
          <a:ln w="9525" cap="flat" cmpd="sng" algn="ctr">
            <a:solidFill>
              <a:schemeClr val="bg1"/>
            </a:solidFill>
            <a:prstDash val="solid"/>
            <a:round/>
            <a:headEnd type="none" w="med" len="med"/>
            <a:tailEnd type="arrow"/>
          </a:ln>
          <a:effectLst/>
        </p:spPr>
      </p:cxnSp>
      <p:cxnSp>
        <p:nvCxnSpPr>
          <p:cNvPr id="18" name="Straight Connector 17">
            <a:extLst>
              <a:ext uri="{FF2B5EF4-FFF2-40B4-BE49-F238E27FC236}">
                <a16:creationId xmlns:a16="http://schemas.microsoft.com/office/drawing/2014/main" id="{7A2591B6-05DB-3440-A830-176D5AD53F6A}"/>
              </a:ext>
            </a:extLst>
          </p:cNvPr>
          <p:cNvCxnSpPr/>
          <p:nvPr/>
        </p:nvCxnSpPr>
        <p:spPr bwMode="auto">
          <a:xfrm>
            <a:off x="3321814" y="3650416"/>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19" name="Straight Connector 18">
            <a:extLst>
              <a:ext uri="{FF2B5EF4-FFF2-40B4-BE49-F238E27FC236}">
                <a16:creationId xmlns:a16="http://schemas.microsoft.com/office/drawing/2014/main" id="{E7921E89-68F2-D748-BE5D-51B0593FAF78}"/>
              </a:ext>
            </a:extLst>
          </p:cNvPr>
          <p:cNvCxnSpPr/>
          <p:nvPr/>
        </p:nvCxnSpPr>
        <p:spPr bwMode="auto">
          <a:xfrm>
            <a:off x="3307124" y="5022759"/>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0" name="Straight Connector 19">
            <a:extLst>
              <a:ext uri="{FF2B5EF4-FFF2-40B4-BE49-F238E27FC236}">
                <a16:creationId xmlns:a16="http://schemas.microsoft.com/office/drawing/2014/main" id="{50AE01D2-E6A8-6944-A084-BF6A30BCF668}"/>
              </a:ext>
            </a:extLst>
          </p:cNvPr>
          <p:cNvCxnSpPr/>
          <p:nvPr/>
        </p:nvCxnSpPr>
        <p:spPr bwMode="auto">
          <a:xfrm flipH="1">
            <a:off x="3321813" y="3669124"/>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1" name="Straight Connector 20">
            <a:extLst>
              <a:ext uri="{FF2B5EF4-FFF2-40B4-BE49-F238E27FC236}">
                <a16:creationId xmlns:a16="http://schemas.microsoft.com/office/drawing/2014/main" id="{875546B6-956E-2D47-A897-969CAD0DB388}"/>
              </a:ext>
            </a:extLst>
          </p:cNvPr>
          <p:cNvCxnSpPr/>
          <p:nvPr/>
        </p:nvCxnSpPr>
        <p:spPr bwMode="auto">
          <a:xfrm flipH="1">
            <a:off x="4727388" y="3654410"/>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pic>
        <p:nvPicPr>
          <p:cNvPr id="22" name="Picture 21" descr="naluOverset3dHybrid_uMag.0095.png">
            <a:extLst>
              <a:ext uri="{FF2B5EF4-FFF2-40B4-BE49-F238E27FC236}">
                <a16:creationId xmlns:a16="http://schemas.microsoft.com/office/drawing/2014/main" id="{7F91E7A8-5472-9C46-B3CA-54642188D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2715" y="4634401"/>
            <a:ext cx="2213769" cy="1804589"/>
          </a:xfrm>
          <a:prstGeom prst="rect">
            <a:avLst/>
          </a:prstGeom>
        </p:spPr>
      </p:pic>
    </p:spTree>
    <p:extLst>
      <p:ext uri="{BB962C8B-B14F-4D97-AF65-F5344CB8AC3E}">
        <p14:creationId xmlns:p14="http://schemas.microsoft.com/office/powerpoint/2010/main" val="314204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A311018-355C-DB4D-83FD-2186C7968B65}"/>
              </a:ext>
            </a:extLst>
          </p:cNvPr>
          <p:cNvGrpSpPr/>
          <p:nvPr/>
        </p:nvGrpSpPr>
        <p:grpSpPr>
          <a:xfrm>
            <a:off x="4261773" y="2571741"/>
            <a:ext cx="2450384" cy="3840162"/>
            <a:chOff x="2348089" y="106513"/>
            <a:chExt cx="3863528" cy="6369327"/>
          </a:xfrm>
        </p:grpSpPr>
        <p:pic>
          <p:nvPicPr>
            <p:cNvPr id="18" name="Picture 17">
              <a:extLst>
                <a:ext uri="{FF2B5EF4-FFF2-40B4-BE49-F238E27FC236}">
                  <a16:creationId xmlns:a16="http://schemas.microsoft.com/office/drawing/2014/main" id="{38080992-2795-7B42-93BD-044EF3C766F3}"/>
                </a:ext>
              </a:extLst>
            </p:cNvPr>
            <p:cNvPicPr>
              <a:picLocks noChangeAspect="1"/>
            </p:cNvPicPr>
            <p:nvPr/>
          </p:nvPicPr>
          <p:blipFill rotWithShape="1">
            <a:blip r:embed="rId2"/>
            <a:srcRect l="32160" r="40565"/>
            <a:stretch/>
          </p:blipFill>
          <p:spPr>
            <a:xfrm>
              <a:off x="2348089" y="106513"/>
              <a:ext cx="3105663" cy="6294285"/>
            </a:xfrm>
            <a:prstGeom prst="rect">
              <a:avLst/>
            </a:prstGeom>
          </p:spPr>
        </p:pic>
        <p:cxnSp>
          <p:nvCxnSpPr>
            <p:cNvPr id="19" name="Straight Arrow Connector 18">
              <a:extLst>
                <a:ext uri="{FF2B5EF4-FFF2-40B4-BE49-F238E27FC236}">
                  <a16:creationId xmlns:a16="http://schemas.microsoft.com/office/drawing/2014/main" id="{E88BBAA6-C5E9-0341-8908-77A3FDEDAB93}"/>
                </a:ext>
              </a:extLst>
            </p:cNvPr>
            <p:cNvCxnSpPr>
              <a:cxnSpLocks/>
            </p:cNvCxnSpPr>
            <p:nvPr/>
          </p:nvCxnSpPr>
          <p:spPr>
            <a:xfrm flipV="1">
              <a:off x="5202622" y="541280"/>
              <a:ext cx="336332" cy="478746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15360A-DDE9-CA4D-A0CE-DF74F0E55A30}"/>
                </a:ext>
              </a:extLst>
            </p:cNvPr>
            <p:cNvSpPr txBox="1"/>
            <p:nvPr/>
          </p:nvSpPr>
          <p:spPr>
            <a:xfrm>
              <a:off x="5474385" y="2984201"/>
              <a:ext cx="737232" cy="369332"/>
            </a:xfrm>
            <a:prstGeom prst="rect">
              <a:avLst/>
            </a:prstGeom>
            <a:noFill/>
          </p:spPr>
          <p:txBody>
            <a:bodyPr wrap="square" rtlCol="0">
              <a:spAutoFit/>
            </a:bodyPr>
            <a:lstStyle/>
            <a:p>
              <a:r>
                <a:rPr lang="en-US" dirty="0"/>
                <a:t>45 d</a:t>
              </a:r>
              <a:r>
                <a:rPr lang="en-US" baseline="-25000" dirty="0"/>
                <a:t>s</a:t>
              </a:r>
              <a:endParaRPr lang="en-US" dirty="0"/>
            </a:p>
          </p:txBody>
        </p:sp>
        <p:cxnSp>
          <p:nvCxnSpPr>
            <p:cNvPr id="21" name="Straight Arrow Connector 20">
              <a:extLst>
                <a:ext uri="{FF2B5EF4-FFF2-40B4-BE49-F238E27FC236}">
                  <a16:creationId xmlns:a16="http://schemas.microsoft.com/office/drawing/2014/main" id="{C52DAF85-ED0B-FD49-8755-9C8B9B735B95}"/>
                </a:ext>
              </a:extLst>
            </p:cNvPr>
            <p:cNvCxnSpPr>
              <a:cxnSpLocks/>
            </p:cNvCxnSpPr>
            <p:nvPr/>
          </p:nvCxnSpPr>
          <p:spPr>
            <a:xfrm flipH="1" flipV="1">
              <a:off x="2575038" y="5812218"/>
              <a:ext cx="1460937" cy="58858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335D5C-2E52-EC40-ACCB-94D212915891}"/>
                </a:ext>
              </a:extLst>
            </p:cNvPr>
            <p:cNvSpPr txBox="1"/>
            <p:nvPr/>
          </p:nvSpPr>
          <p:spPr>
            <a:xfrm>
              <a:off x="2788992" y="6106508"/>
              <a:ext cx="737232" cy="369332"/>
            </a:xfrm>
            <a:prstGeom prst="rect">
              <a:avLst/>
            </a:prstGeom>
            <a:noFill/>
          </p:spPr>
          <p:txBody>
            <a:bodyPr wrap="square" rtlCol="0">
              <a:spAutoFit/>
            </a:bodyPr>
            <a:lstStyle/>
            <a:p>
              <a:r>
                <a:rPr lang="en-US" dirty="0"/>
                <a:t>15 d</a:t>
              </a:r>
              <a:r>
                <a:rPr lang="en-US" baseline="-25000" dirty="0"/>
                <a:t>s</a:t>
              </a:r>
              <a:endParaRPr lang="en-US" dirty="0"/>
            </a:p>
          </p:txBody>
        </p:sp>
        <p:cxnSp>
          <p:nvCxnSpPr>
            <p:cNvPr id="23" name="Straight Arrow Connector 22">
              <a:extLst>
                <a:ext uri="{FF2B5EF4-FFF2-40B4-BE49-F238E27FC236}">
                  <a16:creationId xmlns:a16="http://schemas.microsoft.com/office/drawing/2014/main" id="{815F95B7-F1CE-2645-9E82-0CC50D01A15F}"/>
                </a:ext>
              </a:extLst>
            </p:cNvPr>
            <p:cNvCxnSpPr>
              <a:cxnSpLocks/>
            </p:cNvCxnSpPr>
            <p:nvPr/>
          </p:nvCxnSpPr>
          <p:spPr>
            <a:xfrm flipV="1">
              <a:off x="4340774" y="5418079"/>
              <a:ext cx="793533" cy="94666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7E1636-B4E4-F44C-8248-35FB10B3F05A}"/>
                </a:ext>
              </a:extLst>
            </p:cNvPr>
            <p:cNvSpPr txBox="1"/>
            <p:nvPr/>
          </p:nvSpPr>
          <p:spPr>
            <a:xfrm>
              <a:off x="4716520" y="5793880"/>
              <a:ext cx="737232" cy="369332"/>
            </a:xfrm>
            <a:prstGeom prst="rect">
              <a:avLst/>
            </a:prstGeom>
            <a:noFill/>
          </p:spPr>
          <p:txBody>
            <a:bodyPr wrap="square" rtlCol="0">
              <a:spAutoFit/>
            </a:bodyPr>
            <a:lstStyle/>
            <a:p>
              <a:r>
                <a:rPr lang="en-US" dirty="0"/>
                <a:t>15 d</a:t>
              </a:r>
              <a:r>
                <a:rPr lang="en-US" baseline="-25000" dirty="0"/>
                <a:t>s</a:t>
              </a:r>
              <a:endParaRPr lang="en-US" dirty="0"/>
            </a:p>
          </p:txBody>
        </p:sp>
      </p:grpSp>
      <p:pic>
        <p:nvPicPr>
          <p:cNvPr id="5" name="Picture 4">
            <a:extLst>
              <a:ext uri="{FF2B5EF4-FFF2-40B4-BE49-F238E27FC236}">
                <a16:creationId xmlns:a16="http://schemas.microsoft.com/office/drawing/2014/main" id="{25AB651B-E471-5940-A6D6-809F08BCC0E3}"/>
              </a:ext>
            </a:extLst>
          </p:cNvPr>
          <p:cNvPicPr>
            <a:picLocks noChangeAspect="1"/>
          </p:cNvPicPr>
          <p:nvPr/>
        </p:nvPicPr>
        <p:blipFill>
          <a:blip r:embed="rId3"/>
          <a:stretch>
            <a:fillRect/>
          </a:stretch>
        </p:blipFill>
        <p:spPr>
          <a:xfrm>
            <a:off x="6939264" y="3046017"/>
            <a:ext cx="1620211" cy="3657600"/>
          </a:xfrm>
          <a:prstGeom prst="rect">
            <a:avLst/>
          </a:prstGeom>
        </p:spPr>
      </p:pic>
      <p:pic>
        <p:nvPicPr>
          <p:cNvPr id="6" name="Picture 5">
            <a:extLst>
              <a:ext uri="{FF2B5EF4-FFF2-40B4-BE49-F238E27FC236}">
                <a16:creationId xmlns:a16="http://schemas.microsoft.com/office/drawing/2014/main" id="{A5199475-92AA-FE4F-9D79-BD3F4F7B315A}"/>
              </a:ext>
            </a:extLst>
          </p:cNvPr>
          <p:cNvPicPr>
            <a:picLocks noChangeAspect="1"/>
          </p:cNvPicPr>
          <p:nvPr/>
        </p:nvPicPr>
        <p:blipFill>
          <a:blip r:embed="rId4"/>
          <a:stretch>
            <a:fillRect/>
          </a:stretch>
        </p:blipFill>
        <p:spPr>
          <a:xfrm>
            <a:off x="8142485" y="2842817"/>
            <a:ext cx="1620211" cy="3657600"/>
          </a:xfrm>
          <a:prstGeom prst="rect">
            <a:avLst/>
          </a:prstGeom>
        </p:spPr>
      </p:pic>
      <p:pic>
        <p:nvPicPr>
          <p:cNvPr id="7" name="Picture 6">
            <a:extLst>
              <a:ext uri="{FF2B5EF4-FFF2-40B4-BE49-F238E27FC236}">
                <a16:creationId xmlns:a16="http://schemas.microsoft.com/office/drawing/2014/main" id="{E17D6321-975B-3C4C-96FD-291409317064}"/>
              </a:ext>
            </a:extLst>
          </p:cNvPr>
          <p:cNvPicPr>
            <a:picLocks noChangeAspect="1"/>
          </p:cNvPicPr>
          <p:nvPr/>
        </p:nvPicPr>
        <p:blipFill>
          <a:blip r:embed="rId5"/>
          <a:stretch>
            <a:fillRect/>
          </a:stretch>
        </p:blipFill>
        <p:spPr>
          <a:xfrm>
            <a:off x="9345706" y="2842817"/>
            <a:ext cx="1620211" cy="3657600"/>
          </a:xfrm>
          <a:prstGeom prst="rect">
            <a:avLst/>
          </a:prstGeom>
        </p:spPr>
      </p:pic>
      <p:pic>
        <p:nvPicPr>
          <p:cNvPr id="8" name="Picture 7">
            <a:extLst>
              <a:ext uri="{FF2B5EF4-FFF2-40B4-BE49-F238E27FC236}">
                <a16:creationId xmlns:a16="http://schemas.microsoft.com/office/drawing/2014/main" id="{5634922F-EF93-164F-A292-A5B57FD3A907}"/>
              </a:ext>
            </a:extLst>
          </p:cNvPr>
          <p:cNvPicPr>
            <a:picLocks noChangeAspect="1"/>
          </p:cNvPicPr>
          <p:nvPr/>
        </p:nvPicPr>
        <p:blipFill>
          <a:blip r:embed="rId6"/>
          <a:stretch>
            <a:fillRect/>
          </a:stretch>
        </p:blipFill>
        <p:spPr>
          <a:xfrm>
            <a:off x="10548927" y="2842817"/>
            <a:ext cx="1620211" cy="3657600"/>
          </a:xfrm>
          <a:prstGeom prst="rect">
            <a:avLst/>
          </a:prstGeom>
        </p:spPr>
      </p:pic>
      <p:pic>
        <p:nvPicPr>
          <p:cNvPr id="9" name="Picture 8">
            <a:extLst>
              <a:ext uri="{FF2B5EF4-FFF2-40B4-BE49-F238E27FC236}">
                <a16:creationId xmlns:a16="http://schemas.microsoft.com/office/drawing/2014/main" id="{DDBD6C2C-2232-8C47-8807-B52C1200DE8E}"/>
              </a:ext>
            </a:extLst>
          </p:cNvPr>
          <p:cNvPicPr>
            <a:picLocks noChangeAspect="1"/>
          </p:cNvPicPr>
          <p:nvPr/>
        </p:nvPicPr>
        <p:blipFill>
          <a:blip r:embed="rId7"/>
          <a:stretch>
            <a:fillRect/>
          </a:stretch>
        </p:blipFill>
        <p:spPr>
          <a:xfrm>
            <a:off x="7765382" y="368383"/>
            <a:ext cx="1215158" cy="2743200"/>
          </a:xfrm>
          <a:prstGeom prst="rect">
            <a:avLst/>
          </a:prstGeom>
        </p:spPr>
      </p:pic>
      <p:pic>
        <p:nvPicPr>
          <p:cNvPr id="10" name="Picture 9">
            <a:extLst>
              <a:ext uri="{FF2B5EF4-FFF2-40B4-BE49-F238E27FC236}">
                <a16:creationId xmlns:a16="http://schemas.microsoft.com/office/drawing/2014/main" id="{A2AEACB7-E101-4C43-AC8D-677C6FE0069A}"/>
              </a:ext>
            </a:extLst>
          </p:cNvPr>
          <p:cNvPicPr>
            <a:picLocks noChangeAspect="1"/>
          </p:cNvPicPr>
          <p:nvPr/>
        </p:nvPicPr>
        <p:blipFill>
          <a:blip r:embed="rId8"/>
          <a:stretch>
            <a:fillRect/>
          </a:stretch>
        </p:blipFill>
        <p:spPr>
          <a:xfrm>
            <a:off x="8679165" y="368383"/>
            <a:ext cx="1215158" cy="2743200"/>
          </a:xfrm>
          <a:prstGeom prst="rect">
            <a:avLst/>
          </a:prstGeom>
        </p:spPr>
      </p:pic>
      <p:pic>
        <p:nvPicPr>
          <p:cNvPr id="11" name="Picture 10">
            <a:extLst>
              <a:ext uri="{FF2B5EF4-FFF2-40B4-BE49-F238E27FC236}">
                <a16:creationId xmlns:a16="http://schemas.microsoft.com/office/drawing/2014/main" id="{7FD42D99-2392-BA4E-8C96-8BF6690DC678}"/>
              </a:ext>
            </a:extLst>
          </p:cNvPr>
          <p:cNvPicPr>
            <a:picLocks noChangeAspect="1"/>
          </p:cNvPicPr>
          <p:nvPr/>
        </p:nvPicPr>
        <p:blipFill>
          <a:blip r:embed="rId9"/>
          <a:stretch>
            <a:fillRect/>
          </a:stretch>
        </p:blipFill>
        <p:spPr>
          <a:xfrm>
            <a:off x="9592948" y="368383"/>
            <a:ext cx="1215158" cy="2743200"/>
          </a:xfrm>
          <a:prstGeom prst="rect">
            <a:avLst/>
          </a:prstGeom>
        </p:spPr>
      </p:pic>
      <p:pic>
        <p:nvPicPr>
          <p:cNvPr id="12" name="Picture 11">
            <a:extLst>
              <a:ext uri="{FF2B5EF4-FFF2-40B4-BE49-F238E27FC236}">
                <a16:creationId xmlns:a16="http://schemas.microsoft.com/office/drawing/2014/main" id="{FF1467A7-594E-4A4A-AF8E-CE32CA59897C}"/>
              </a:ext>
            </a:extLst>
          </p:cNvPr>
          <p:cNvPicPr>
            <a:picLocks noChangeAspect="1"/>
          </p:cNvPicPr>
          <p:nvPr/>
        </p:nvPicPr>
        <p:blipFill>
          <a:blip r:embed="rId10"/>
          <a:stretch>
            <a:fillRect/>
          </a:stretch>
        </p:blipFill>
        <p:spPr>
          <a:xfrm>
            <a:off x="10506731" y="368383"/>
            <a:ext cx="1215158" cy="2743200"/>
          </a:xfrm>
          <a:prstGeom prst="rect">
            <a:avLst/>
          </a:prstGeom>
        </p:spPr>
      </p:pic>
      <p:cxnSp>
        <p:nvCxnSpPr>
          <p:cNvPr id="14" name="Straight Arrow Connector 13">
            <a:extLst>
              <a:ext uri="{FF2B5EF4-FFF2-40B4-BE49-F238E27FC236}">
                <a16:creationId xmlns:a16="http://schemas.microsoft.com/office/drawing/2014/main" id="{F6F9CD37-4FF1-8348-B9B9-40557B8F186A}"/>
              </a:ext>
            </a:extLst>
          </p:cNvPr>
          <p:cNvCxnSpPr/>
          <p:nvPr/>
        </p:nvCxnSpPr>
        <p:spPr>
          <a:xfrm flipV="1">
            <a:off x="7490807" y="720271"/>
            <a:ext cx="0" cy="182880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EE1F54-8F27-EC45-B3C5-D236FBD7F7B8}"/>
              </a:ext>
            </a:extLst>
          </p:cNvPr>
          <p:cNvCxnSpPr>
            <a:cxnSpLocks/>
          </p:cNvCxnSpPr>
          <p:nvPr/>
        </p:nvCxnSpPr>
        <p:spPr>
          <a:xfrm>
            <a:off x="7543046" y="3340103"/>
            <a:ext cx="0" cy="182880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B708E83-45F3-BD40-BD96-C1EA52311FA5}"/>
              </a:ext>
            </a:extLst>
          </p:cNvPr>
          <p:cNvSpPr>
            <a:spLocks noGrp="1"/>
          </p:cNvSpPr>
          <p:nvPr>
            <p:ph type="title"/>
          </p:nvPr>
        </p:nvSpPr>
        <p:spPr/>
        <p:txBody>
          <a:bodyPr/>
          <a:lstStyle/>
          <a:p>
            <a:r>
              <a:rPr lang="en-US" dirty="0"/>
              <a:t>Overset Rise and Fall: Establish Stability of Overset</a:t>
            </a:r>
          </a:p>
        </p:txBody>
      </p:sp>
      <p:sp>
        <p:nvSpPr>
          <p:cNvPr id="3" name="Slide Number Placeholder 2">
            <a:extLst>
              <a:ext uri="{FF2B5EF4-FFF2-40B4-BE49-F238E27FC236}">
                <a16:creationId xmlns:a16="http://schemas.microsoft.com/office/drawing/2014/main" id="{2D55B5CA-C1CF-E140-B1EA-ED79D574E30A}"/>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8B91D5FF-CEB5-1D46-831C-E0C493656E75}"/>
              </a:ext>
            </a:extLst>
          </p:cNvPr>
          <p:cNvSpPr>
            <a:spLocks noGrp="1"/>
          </p:cNvSpPr>
          <p:nvPr>
            <p:ph sz="quarter" idx="11"/>
          </p:nvPr>
        </p:nvSpPr>
        <p:spPr>
          <a:xfrm>
            <a:off x="647700" y="1409700"/>
            <a:ext cx="6615999" cy="4610100"/>
          </a:xfrm>
        </p:spPr>
        <p:txBody>
          <a:bodyPr/>
          <a:lstStyle/>
          <a:p>
            <a:pPr marL="342900" indent="-342900">
              <a:buFont typeface="Arial" panose="020B0604020202020204" pitchFamily="34" charset="0"/>
              <a:buChar char="•"/>
            </a:pPr>
            <a:r>
              <a:rPr lang="en-US" dirty="0"/>
              <a:t>Galileo number dependency run for rise and fall</a:t>
            </a:r>
          </a:p>
          <a:p>
            <a:pPr marL="342900" indent="-342900">
              <a:buFont typeface="Arial" panose="020B0604020202020204" pitchFamily="34" charset="0"/>
              <a:buChar char="•"/>
            </a:pPr>
            <a:r>
              <a:rPr lang="en-US" dirty="0"/>
              <a:t>Comparisons to Horowitz and Williamson, “</a:t>
            </a:r>
            <a:r>
              <a:rPr lang="en-US" i="1" dirty="0"/>
              <a:t>The effect of Reynolds number on the dynamics and wakes of freely rising and falling spheres</a:t>
            </a:r>
            <a:r>
              <a:rPr lang="en-US" dirty="0"/>
              <a:t>”, JFM 651 (2010) 251–294. </a:t>
            </a:r>
          </a:p>
          <a:p>
            <a:pPr marL="342900" indent="-342900">
              <a:buFont typeface="Arial" panose="020B0604020202020204" pitchFamily="34" charset="0"/>
              <a:buChar char="•"/>
            </a:pPr>
            <a:endParaRPr lang="en-US" dirty="0"/>
          </a:p>
        </p:txBody>
      </p:sp>
      <p:pic>
        <p:nvPicPr>
          <p:cNvPr id="25" name="Picture 24">
            <a:extLst>
              <a:ext uri="{FF2B5EF4-FFF2-40B4-BE49-F238E27FC236}">
                <a16:creationId xmlns:a16="http://schemas.microsoft.com/office/drawing/2014/main" id="{A3B6B164-A2DE-324A-ABB2-82601E6AC79A}"/>
              </a:ext>
            </a:extLst>
          </p:cNvPr>
          <p:cNvPicPr>
            <a:picLocks noChangeAspect="1"/>
          </p:cNvPicPr>
          <p:nvPr/>
        </p:nvPicPr>
        <p:blipFill rotWithShape="1">
          <a:blip r:embed="rId11"/>
          <a:srcRect l="15345" t="1928" r="21465"/>
          <a:stretch/>
        </p:blipFill>
        <p:spPr>
          <a:xfrm>
            <a:off x="459019" y="3962088"/>
            <a:ext cx="3094751" cy="2655093"/>
          </a:xfrm>
          <a:prstGeom prst="rect">
            <a:avLst/>
          </a:prstGeom>
        </p:spPr>
      </p:pic>
      <p:pic>
        <p:nvPicPr>
          <p:cNvPr id="26" name="Picture 25">
            <a:extLst>
              <a:ext uri="{FF2B5EF4-FFF2-40B4-BE49-F238E27FC236}">
                <a16:creationId xmlns:a16="http://schemas.microsoft.com/office/drawing/2014/main" id="{D325C0BF-7F37-9E4E-87B3-A1EC055892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85023" y="5231410"/>
            <a:ext cx="3200400" cy="1409700"/>
          </a:xfrm>
          <a:prstGeom prst="rect">
            <a:avLst/>
          </a:prstGeom>
        </p:spPr>
      </p:pic>
    </p:spTree>
    <p:extLst>
      <p:ext uri="{BB962C8B-B14F-4D97-AF65-F5344CB8AC3E}">
        <p14:creationId xmlns:p14="http://schemas.microsoft.com/office/powerpoint/2010/main" val="411160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8E83-45F3-BD40-BD96-C1EA52311FA5}"/>
              </a:ext>
            </a:extLst>
          </p:cNvPr>
          <p:cNvSpPr>
            <a:spLocks noGrp="1"/>
          </p:cNvSpPr>
          <p:nvPr>
            <p:ph type="title"/>
          </p:nvPr>
        </p:nvSpPr>
        <p:spPr/>
        <p:txBody>
          <a:bodyPr/>
          <a:lstStyle/>
          <a:p>
            <a:r>
              <a:rPr lang="en-US" dirty="0"/>
              <a:t>Overset Rise and Fall: Validation Results</a:t>
            </a:r>
          </a:p>
        </p:txBody>
      </p:sp>
      <p:sp>
        <p:nvSpPr>
          <p:cNvPr id="3" name="Slide Number Placeholder 2">
            <a:extLst>
              <a:ext uri="{FF2B5EF4-FFF2-40B4-BE49-F238E27FC236}">
                <a16:creationId xmlns:a16="http://schemas.microsoft.com/office/drawing/2014/main" id="{2D55B5CA-C1CF-E140-B1EA-ED79D574E30A}"/>
              </a:ext>
            </a:extLst>
          </p:cNvPr>
          <p:cNvSpPr>
            <a:spLocks noGrp="1"/>
          </p:cNvSpPr>
          <p:nvPr>
            <p:ph type="sldNum" sz="quarter" idx="10"/>
          </p:nvPr>
        </p:nvSpPr>
        <p:spPr/>
        <p:txBody>
          <a:bodyPr/>
          <a:lstStyle/>
          <a:p>
            <a:fld id="{4FAB73BC-B049-4115-A692-8D63A059BFB8}" type="slidenum">
              <a:rPr lang="en-US" smtClean="0"/>
              <a:pPr/>
              <a:t>22</a:t>
            </a:fld>
            <a:endParaRPr lang="en-US" dirty="0"/>
          </a:p>
        </p:txBody>
      </p:sp>
      <p:pic>
        <p:nvPicPr>
          <p:cNvPr id="16" name="Picture 15">
            <a:extLst>
              <a:ext uri="{FF2B5EF4-FFF2-40B4-BE49-F238E27FC236}">
                <a16:creationId xmlns:a16="http://schemas.microsoft.com/office/drawing/2014/main" id="{55CA62C3-4478-2D42-8546-C04F3D9DD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38" y="1820158"/>
            <a:ext cx="5359461" cy="5028877"/>
          </a:xfrm>
          <a:prstGeom prst="rect">
            <a:avLst/>
          </a:prstGeom>
        </p:spPr>
      </p:pic>
      <p:pic>
        <p:nvPicPr>
          <p:cNvPr id="27" name="Picture 26">
            <a:extLst>
              <a:ext uri="{FF2B5EF4-FFF2-40B4-BE49-F238E27FC236}">
                <a16:creationId xmlns:a16="http://schemas.microsoft.com/office/drawing/2014/main" id="{A83B5B92-9814-0347-B5C8-72BE07B8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200" y="1461198"/>
            <a:ext cx="4118990" cy="5010189"/>
          </a:xfrm>
          <a:prstGeom prst="rect">
            <a:avLst/>
          </a:prstGeom>
        </p:spPr>
      </p:pic>
      <p:sp>
        <p:nvSpPr>
          <p:cNvPr id="7" name="TextBox 6">
            <a:extLst>
              <a:ext uri="{FF2B5EF4-FFF2-40B4-BE49-F238E27FC236}">
                <a16:creationId xmlns:a16="http://schemas.microsoft.com/office/drawing/2014/main" id="{A136ADE5-E22F-E741-A845-41C86C987B47}"/>
              </a:ext>
            </a:extLst>
          </p:cNvPr>
          <p:cNvSpPr txBox="1"/>
          <p:nvPr/>
        </p:nvSpPr>
        <p:spPr>
          <a:xfrm>
            <a:off x="1306286" y="1262740"/>
            <a:ext cx="0" cy="0"/>
          </a:xfrm>
          <a:prstGeom prst="rect">
            <a:avLst/>
          </a:prstGeom>
        </p:spPr>
        <p:txBody>
          <a:bodyPr vert="horz" wrap="none" lIns="91440" tIns="45720" rIns="91440" bIns="45720" rtlCol="0">
            <a:noAutofit/>
          </a:bodyPr>
          <a:lstStyle/>
          <a:p>
            <a:pPr algn="l"/>
            <a:r>
              <a:rPr lang="en-US" dirty="0"/>
              <a:t>Falling: Ga = 160.7, m = 1.41</a:t>
            </a:r>
          </a:p>
          <a:p>
            <a:pPr algn="l"/>
            <a:r>
              <a:rPr lang="en-US" dirty="0" err="1"/>
              <a:t>QoI</a:t>
            </a:r>
            <a:r>
              <a:rPr lang="en-US" dirty="0"/>
              <a:t>: Angle?</a:t>
            </a:r>
          </a:p>
        </p:txBody>
      </p:sp>
      <p:sp>
        <p:nvSpPr>
          <p:cNvPr id="26" name="TextBox 25">
            <a:extLst>
              <a:ext uri="{FF2B5EF4-FFF2-40B4-BE49-F238E27FC236}">
                <a16:creationId xmlns:a16="http://schemas.microsoft.com/office/drawing/2014/main" id="{59FD3A20-A0BF-DD45-A05F-971DF2AC9EAF}"/>
              </a:ext>
            </a:extLst>
          </p:cNvPr>
          <p:cNvSpPr txBox="1"/>
          <p:nvPr/>
        </p:nvSpPr>
        <p:spPr>
          <a:xfrm>
            <a:off x="6204860" y="1262740"/>
            <a:ext cx="0" cy="0"/>
          </a:xfrm>
          <a:prstGeom prst="rect">
            <a:avLst/>
          </a:prstGeom>
        </p:spPr>
        <p:txBody>
          <a:bodyPr vert="horz" wrap="none" lIns="91440" tIns="45720" rIns="91440" bIns="45720" rtlCol="0">
            <a:noAutofit/>
          </a:bodyPr>
          <a:lstStyle/>
          <a:p>
            <a:pPr algn="l"/>
            <a:r>
              <a:rPr lang="en-US" dirty="0"/>
              <a:t>Rising: Ga = 476, m = 0.27</a:t>
            </a:r>
          </a:p>
          <a:p>
            <a:pPr algn="l"/>
            <a:r>
              <a:rPr lang="en-US" dirty="0" err="1"/>
              <a:t>QoI</a:t>
            </a:r>
            <a:r>
              <a:rPr lang="en-US" dirty="0"/>
              <a:t>: Zig-zag and four-mode?</a:t>
            </a:r>
          </a:p>
        </p:txBody>
      </p:sp>
    </p:spTree>
    <p:extLst>
      <p:ext uri="{BB962C8B-B14F-4D97-AF65-F5344CB8AC3E}">
        <p14:creationId xmlns:p14="http://schemas.microsoft.com/office/powerpoint/2010/main" val="195132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a:t>Validation: Unmoored </a:t>
            </a:r>
            <a:r>
              <a:rPr lang="en-US" dirty="0"/>
              <a:t>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C715ECAE-E9B2-D346-81FF-4E2BEC316FFC}"/>
              </a:ext>
            </a:extLst>
          </p:cNvPr>
          <p:cNvSpPr>
            <a:spLocks noGrp="1"/>
          </p:cNvSpPr>
          <p:nvPr>
            <p:ph sz="quarter" idx="11"/>
          </p:nvPr>
        </p:nvSpPr>
        <p:spPr>
          <a:xfrm>
            <a:off x="647700" y="1409700"/>
            <a:ext cx="5011331" cy="4610100"/>
          </a:xfrm>
        </p:spPr>
        <p:txBody>
          <a:bodyPr/>
          <a:lstStyle/>
          <a:p>
            <a:pPr marL="296863" lvl="1" indent="-285750">
              <a:spcBef>
                <a:spcPts val="900"/>
              </a:spcBef>
              <a:spcAft>
                <a:spcPts val="150"/>
              </a:spcAft>
              <a:buSzPct val="100000"/>
              <a:buFont typeface="Arial" panose="020B0604020202020204" pitchFamily="34" charset="0"/>
              <a:buChar char="•"/>
            </a:pPr>
            <a:r>
              <a:rPr lang="en-US" sz="2000" dirty="0"/>
              <a:t>Comparisons are made to experimental data from the UK Centre for Marine Energy Research (UKCMER) of the WEC vertical displacement given in </a:t>
            </a:r>
            <a:r>
              <a:rPr lang="en-US" sz="2000" dirty="0" err="1"/>
              <a:t>Ransley</a:t>
            </a:r>
            <a:r>
              <a:rPr lang="en-US" sz="2000" dirty="0"/>
              <a:t> et al., Renew. Ener., 2017</a:t>
            </a:r>
          </a:p>
        </p:txBody>
      </p:sp>
      <p:pic>
        <p:nvPicPr>
          <p:cNvPr id="16" name="Picture 15">
            <a:extLst>
              <a:ext uri="{FF2B5EF4-FFF2-40B4-BE49-F238E27FC236}">
                <a16:creationId xmlns:a16="http://schemas.microsoft.com/office/drawing/2014/main" id="{A6871374-8093-C642-9451-9286FABCDE9F}"/>
              </a:ext>
            </a:extLst>
          </p:cNvPr>
          <p:cNvPicPr>
            <a:picLocks noChangeAspect="1"/>
          </p:cNvPicPr>
          <p:nvPr/>
        </p:nvPicPr>
        <p:blipFill rotWithShape="1">
          <a:blip r:embed="rId2"/>
          <a:srcRect l="21207" t="4734" r="21982" b="6061"/>
          <a:stretch/>
        </p:blipFill>
        <p:spPr>
          <a:xfrm>
            <a:off x="267891" y="3714750"/>
            <a:ext cx="2528984" cy="2195112"/>
          </a:xfrm>
          <a:prstGeom prst="rect">
            <a:avLst/>
          </a:prstGeom>
        </p:spPr>
      </p:pic>
      <p:grpSp>
        <p:nvGrpSpPr>
          <p:cNvPr id="32" name="Group 31">
            <a:extLst>
              <a:ext uri="{FF2B5EF4-FFF2-40B4-BE49-F238E27FC236}">
                <a16:creationId xmlns:a16="http://schemas.microsoft.com/office/drawing/2014/main" id="{A8601800-F1B9-9540-B726-544CAE2A1369}"/>
              </a:ext>
            </a:extLst>
          </p:cNvPr>
          <p:cNvGrpSpPr>
            <a:grpSpLocks noChangeAspect="1"/>
          </p:cNvGrpSpPr>
          <p:nvPr/>
        </p:nvGrpSpPr>
        <p:grpSpPr>
          <a:xfrm>
            <a:off x="5879599" y="1339941"/>
            <a:ext cx="6521280" cy="4901184"/>
            <a:chOff x="169332" y="781547"/>
            <a:chExt cx="6525761" cy="4904552"/>
          </a:xfrm>
        </p:grpSpPr>
        <p:pic>
          <p:nvPicPr>
            <p:cNvPr id="25" name="Picture 24">
              <a:extLst>
                <a:ext uri="{FF2B5EF4-FFF2-40B4-BE49-F238E27FC236}">
                  <a16:creationId xmlns:a16="http://schemas.microsoft.com/office/drawing/2014/main" id="{4007132D-AA82-5B4C-BBBA-2B853FBF44F1}"/>
                </a:ext>
              </a:extLst>
            </p:cNvPr>
            <p:cNvPicPr>
              <a:picLocks noChangeAspect="1"/>
            </p:cNvPicPr>
            <p:nvPr/>
          </p:nvPicPr>
          <p:blipFill rotWithShape="1">
            <a:blip r:embed="rId3"/>
            <a:srcRect l="22130" t="14089" r="23599" b="17088"/>
            <a:stretch/>
          </p:blipFill>
          <p:spPr>
            <a:xfrm>
              <a:off x="169332" y="966213"/>
              <a:ext cx="6076445" cy="4719886"/>
            </a:xfrm>
            <a:prstGeom prst="rect">
              <a:avLst/>
            </a:prstGeom>
          </p:spPr>
        </p:pic>
        <p:cxnSp>
          <p:nvCxnSpPr>
            <p:cNvPr id="26" name="Straight Arrow Connector 25">
              <a:extLst>
                <a:ext uri="{FF2B5EF4-FFF2-40B4-BE49-F238E27FC236}">
                  <a16:creationId xmlns:a16="http://schemas.microsoft.com/office/drawing/2014/main" id="{16B6281D-2303-8D45-9BC7-2E626F0AFFC7}"/>
                </a:ext>
              </a:extLst>
            </p:cNvPr>
            <p:cNvCxnSpPr/>
            <p:nvPr/>
          </p:nvCxnSpPr>
          <p:spPr>
            <a:xfrm flipH="1">
              <a:off x="5812221" y="2351690"/>
              <a:ext cx="441434" cy="215462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A766FA-5E4D-A94D-B76A-45D45173BF7B}"/>
                </a:ext>
              </a:extLst>
            </p:cNvPr>
            <p:cNvSpPr txBox="1"/>
            <p:nvPr/>
          </p:nvSpPr>
          <p:spPr>
            <a:xfrm>
              <a:off x="6106513" y="3394841"/>
              <a:ext cx="588580" cy="369332"/>
            </a:xfrm>
            <a:prstGeom prst="rect">
              <a:avLst/>
            </a:prstGeom>
            <a:noFill/>
          </p:spPr>
          <p:txBody>
            <a:bodyPr wrap="square" rtlCol="0">
              <a:spAutoFit/>
            </a:bodyPr>
            <a:lstStyle/>
            <a:p>
              <a:r>
                <a:rPr lang="en-US" dirty="0"/>
                <a:t>3 m</a:t>
              </a:r>
            </a:p>
          </p:txBody>
        </p:sp>
        <p:cxnSp>
          <p:nvCxnSpPr>
            <p:cNvPr id="28" name="Straight Arrow Connector 27">
              <a:extLst>
                <a:ext uri="{FF2B5EF4-FFF2-40B4-BE49-F238E27FC236}">
                  <a16:creationId xmlns:a16="http://schemas.microsoft.com/office/drawing/2014/main" id="{2541FBD9-F8D7-C045-A3ED-23EB38251793}"/>
                </a:ext>
              </a:extLst>
            </p:cNvPr>
            <p:cNvCxnSpPr>
              <a:cxnSpLocks noChangeAspect="1"/>
            </p:cNvCxnSpPr>
            <p:nvPr/>
          </p:nvCxnSpPr>
          <p:spPr>
            <a:xfrm>
              <a:off x="3605049" y="1008987"/>
              <a:ext cx="2587090" cy="115214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1D456C-B54F-AB47-82F6-E7A520A4D832}"/>
                </a:ext>
              </a:extLst>
            </p:cNvPr>
            <p:cNvSpPr txBox="1"/>
            <p:nvPr/>
          </p:nvSpPr>
          <p:spPr>
            <a:xfrm>
              <a:off x="4850529" y="1171901"/>
              <a:ext cx="588580" cy="369332"/>
            </a:xfrm>
            <a:prstGeom prst="rect">
              <a:avLst/>
            </a:prstGeom>
            <a:noFill/>
          </p:spPr>
          <p:txBody>
            <a:bodyPr wrap="square" rtlCol="0">
              <a:spAutoFit/>
            </a:bodyPr>
            <a:lstStyle/>
            <a:p>
              <a:r>
                <a:rPr lang="en-US" dirty="0"/>
                <a:t>5 m</a:t>
              </a:r>
            </a:p>
          </p:txBody>
        </p:sp>
        <p:cxnSp>
          <p:nvCxnSpPr>
            <p:cNvPr id="30" name="Straight Arrow Connector 29">
              <a:extLst>
                <a:ext uri="{FF2B5EF4-FFF2-40B4-BE49-F238E27FC236}">
                  <a16:creationId xmlns:a16="http://schemas.microsoft.com/office/drawing/2014/main" id="{10A52474-69BB-3E42-ABEC-0108FAE80E53}"/>
                </a:ext>
              </a:extLst>
            </p:cNvPr>
            <p:cNvCxnSpPr>
              <a:cxnSpLocks/>
            </p:cNvCxnSpPr>
            <p:nvPr/>
          </p:nvCxnSpPr>
          <p:spPr>
            <a:xfrm flipV="1">
              <a:off x="303293" y="966213"/>
              <a:ext cx="3081037" cy="39034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07E4B0F-B045-2A42-833B-386CE1EA9116}"/>
                </a:ext>
              </a:extLst>
            </p:cNvPr>
            <p:cNvSpPr txBox="1"/>
            <p:nvPr/>
          </p:nvSpPr>
          <p:spPr>
            <a:xfrm>
              <a:off x="1450433" y="781547"/>
              <a:ext cx="588580" cy="369332"/>
            </a:xfrm>
            <a:prstGeom prst="rect">
              <a:avLst/>
            </a:prstGeom>
            <a:noFill/>
          </p:spPr>
          <p:txBody>
            <a:bodyPr wrap="square" rtlCol="0">
              <a:spAutoFit/>
            </a:bodyPr>
            <a:lstStyle/>
            <a:p>
              <a:r>
                <a:rPr lang="en-US" dirty="0"/>
                <a:t>5 m</a:t>
              </a:r>
            </a:p>
          </p:txBody>
        </p:sp>
      </p:grpSp>
      <p:grpSp>
        <p:nvGrpSpPr>
          <p:cNvPr id="42" name="Group 41">
            <a:extLst>
              <a:ext uri="{FF2B5EF4-FFF2-40B4-BE49-F238E27FC236}">
                <a16:creationId xmlns:a16="http://schemas.microsoft.com/office/drawing/2014/main" id="{C4CFD636-85CF-6544-93CA-7D892336FC05}"/>
              </a:ext>
            </a:extLst>
          </p:cNvPr>
          <p:cNvGrpSpPr/>
          <p:nvPr/>
        </p:nvGrpSpPr>
        <p:grpSpPr>
          <a:xfrm>
            <a:off x="2825349" y="3714750"/>
            <a:ext cx="2907205" cy="2166602"/>
            <a:chOff x="8819587" y="563067"/>
            <a:chExt cx="2907205" cy="2166602"/>
          </a:xfrm>
        </p:grpSpPr>
        <p:cxnSp>
          <p:nvCxnSpPr>
            <p:cNvPr id="33" name="Straight Connector 32">
              <a:extLst>
                <a:ext uri="{FF2B5EF4-FFF2-40B4-BE49-F238E27FC236}">
                  <a16:creationId xmlns:a16="http://schemas.microsoft.com/office/drawing/2014/main" id="{E924B3FB-EEF0-6248-A08F-E5CC14B8502E}"/>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4DC8EF-BC51-BC47-B245-FAA02167649C}"/>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50F713-AF0C-8645-A2B1-1F9DFE557B42}"/>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442740-8AC1-B24F-A68A-E2AFB4203177}"/>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37" name="TextBox 36">
              <a:extLst>
                <a:ext uri="{FF2B5EF4-FFF2-40B4-BE49-F238E27FC236}">
                  <a16:creationId xmlns:a16="http://schemas.microsoft.com/office/drawing/2014/main" id="{2F9D701E-B06A-0340-84DE-36008269212A}"/>
                </a:ext>
              </a:extLst>
            </p:cNvPr>
            <p:cNvSpPr txBox="1"/>
            <p:nvPr/>
          </p:nvSpPr>
          <p:spPr>
            <a:xfrm>
              <a:off x="10397238" y="563067"/>
              <a:ext cx="814551" cy="369332"/>
            </a:xfrm>
            <a:prstGeom prst="rect">
              <a:avLst/>
            </a:prstGeom>
            <a:noFill/>
          </p:spPr>
          <p:txBody>
            <a:bodyPr wrap="square" rtlCol="0">
              <a:spAutoFit/>
            </a:bodyPr>
            <a:lstStyle/>
            <a:p>
              <a:r>
                <a:rPr lang="en-US" dirty="0"/>
                <a:t>0.5 m</a:t>
              </a:r>
            </a:p>
          </p:txBody>
        </p:sp>
        <p:sp>
          <p:nvSpPr>
            <p:cNvPr id="38" name="TextBox 37">
              <a:extLst>
                <a:ext uri="{FF2B5EF4-FFF2-40B4-BE49-F238E27FC236}">
                  <a16:creationId xmlns:a16="http://schemas.microsoft.com/office/drawing/2014/main" id="{4AF81402-F4BC-CA4E-ACD1-889D237E23E6}"/>
                </a:ext>
              </a:extLst>
            </p:cNvPr>
            <p:cNvSpPr txBox="1"/>
            <p:nvPr/>
          </p:nvSpPr>
          <p:spPr>
            <a:xfrm>
              <a:off x="8819587" y="1178652"/>
              <a:ext cx="1030006" cy="369332"/>
            </a:xfrm>
            <a:prstGeom prst="rect">
              <a:avLst/>
            </a:prstGeom>
            <a:noFill/>
          </p:spPr>
          <p:txBody>
            <a:bodyPr wrap="square" rtlCol="0">
              <a:spAutoFit/>
            </a:bodyPr>
            <a:lstStyle/>
            <a:p>
              <a:r>
                <a:rPr lang="en-US" dirty="0"/>
                <a:t>0.25 m</a:t>
              </a:r>
            </a:p>
          </p:txBody>
        </p:sp>
        <p:cxnSp>
          <p:nvCxnSpPr>
            <p:cNvPr id="39" name="Straight Arrow Connector 38">
              <a:extLst>
                <a:ext uri="{FF2B5EF4-FFF2-40B4-BE49-F238E27FC236}">
                  <a16:creationId xmlns:a16="http://schemas.microsoft.com/office/drawing/2014/main" id="{08CB67C0-64A0-534A-96B1-69A246027A89}"/>
                </a:ext>
              </a:extLst>
            </p:cNvPr>
            <p:cNvCxnSpPr>
              <a:cxnSpLocks/>
            </p:cNvCxnSpPr>
            <p:nvPr/>
          </p:nvCxnSpPr>
          <p:spPr>
            <a:xfrm flipV="1">
              <a:off x="9690417" y="963930"/>
              <a:ext cx="0" cy="85133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AF41B48-A80E-C84B-8B43-34BC8373E470}"/>
                </a:ext>
              </a:extLst>
            </p:cNvPr>
            <p:cNvSpPr txBox="1"/>
            <p:nvPr/>
          </p:nvSpPr>
          <p:spPr>
            <a:xfrm>
              <a:off x="10696786" y="1957155"/>
              <a:ext cx="1030006" cy="369332"/>
            </a:xfrm>
            <a:prstGeom prst="rect">
              <a:avLst/>
            </a:prstGeom>
            <a:noFill/>
          </p:spPr>
          <p:txBody>
            <a:bodyPr wrap="square" rtlCol="0">
              <a:spAutoFit/>
            </a:bodyPr>
            <a:lstStyle/>
            <a:p>
              <a:r>
                <a:rPr lang="en-US" dirty="0"/>
                <a:t>0.25 m</a:t>
              </a:r>
            </a:p>
          </p:txBody>
        </p:sp>
        <p:cxnSp>
          <p:nvCxnSpPr>
            <p:cNvPr id="41" name="Straight Arrow Connector 40">
              <a:extLst>
                <a:ext uri="{FF2B5EF4-FFF2-40B4-BE49-F238E27FC236}">
                  <a16:creationId xmlns:a16="http://schemas.microsoft.com/office/drawing/2014/main" id="{EF37F721-1AD4-8345-BD58-08919B3DC724}"/>
                </a:ext>
              </a:extLst>
            </p:cNvPr>
            <p:cNvCxnSpPr>
              <a:cxnSpLocks/>
            </p:cNvCxnSpPr>
            <p:nvPr/>
          </p:nvCxnSpPr>
          <p:spPr>
            <a:xfrm>
              <a:off x="10696786" y="1857309"/>
              <a:ext cx="7878" cy="872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76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a:t>Validation: Unmoored </a:t>
            </a:r>
            <a:r>
              <a:rPr lang="en-US" dirty="0"/>
              <a:t>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C715ECAE-E9B2-D346-81FF-4E2BEC316FFC}"/>
              </a:ext>
            </a:extLst>
          </p:cNvPr>
          <p:cNvSpPr>
            <a:spLocks noGrp="1"/>
          </p:cNvSpPr>
          <p:nvPr>
            <p:ph sz="quarter" idx="11"/>
          </p:nvPr>
        </p:nvSpPr>
        <p:spPr>
          <a:xfrm>
            <a:off x="647700" y="1409699"/>
            <a:ext cx="5779701" cy="5187044"/>
          </a:xfrm>
        </p:spPr>
        <p:txBody>
          <a:bodyPr/>
          <a:lstStyle/>
          <a:p>
            <a:pPr marL="296863" lvl="1" indent="-285750">
              <a:spcBef>
                <a:spcPts val="900"/>
              </a:spcBef>
              <a:spcAft>
                <a:spcPts val="150"/>
              </a:spcAft>
              <a:buSzPct val="100000"/>
              <a:buFont typeface="Arial" panose="020B0604020202020204" pitchFamily="34" charset="0"/>
              <a:buChar char="•"/>
            </a:pPr>
            <a:r>
              <a:rPr lang="en-US" sz="2000" dirty="0"/>
              <a:t>Displace buoy vertically and track center of mass with time</a:t>
            </a:r>
          </a:p>
          <a:p>
            <a:pPr marL="296863" lvl="1" indent="-285750">
              <a:spcBef>
                <a:spcPts val="900"/>
              </a:spcBef>
              <a:spcAft>
                <a:spcPts val="150"/>
              </a:spcAft>
              <a:buSzPct val="100000"/>
              <a:buFont typeface="Arial" panose="020B0604020202020204" pitchFamily="34" charset="0"/>
              <a:buChar char="•"/>
            </a:pPr>
            <a:r>
              <a:rPr lang="en-US" sz="2000" dirty="0"/>
              <a:t>Matched experimental dataset and showed grid convergence</a:t>
            </a:r>
          </a:p>
          <a:p>
            <a:pPr marL="296863" lvl="1" indent="-285750">
              <a:spcBef>
                <a:spcPts val="900"/>
              </a:spcBef>
              <a:spcAft>
                <a:spcPts val="150"/>
              </a:spcAft>
              <a:buSzPct val="100000"/>
              <a:buFont typeface="Arial" panose="020B0604020202020204" pitchFamily="34" charset="0"/>
              <a:buChar char="•"/>
            </a:pPr>
            <a:r>
              <a:rPr lang="en-US" sz="2000" dirty="0"/>
              <a:t>Showing better match than other works found in literature from what we know, e.g., WEC vertical displacement given in </a:t>
            </a:r>
            <a:r>
              <a:rPr lang="en-US" sz="2000" dirty="0" err="1"/>
              <a:t>Ransley</a:t>
            </a:r>
            <a:r>
              <a:rPr lang="en-US" sz="2000" dirty="0"/>
              <a:t> et al., Renew. Ener., 2017.</a:t>
            </a:r>
          </a:p>
        </p:txBody>
      </p:sp>
      <p:pic>
        <p:nvPicPr>
          <p:cNvPr id="6" name="Picture 5">
            <a:extLst>
              <a:ext uri="{FF2B5EF4-FFF2-40B4-BE49-F238E27FC236}">
                <a16:creationId xmlns:a16="http://schemas.microsoft.com/office/drawing/2014/main" id="{091989A6-0081-2744-8A7C-D229464A029B}"/>
              </a:ext>
            </a:extLst>
          </p:cNvPr>
          <p:cNvPicPr>
            <a:picLocks noChangeAspect="1"/>
          </p:cNvPicPr>
          <p:nvPr/>
        </p:nvPicPr>
        <p:blipFill>
          <a:blip r:embed="rId2"/>
          <a:stretch>
            <a:fillRect/>
          </a:stretch>
        </p:blipFill>
        <p:spPr>
          <a:xfrm>
            <a:off x="6651479" y="1513613"/>
            <a:ext cx="5306479" cy="3830773"/>
          </a:xfrm>
          <a:prstGeom prst="rect">
            <a:avLst/>
          </a:prstGeom>
        </p:spPr>
      </p:pic>
      <p:pic>
        <p:nvPicPr>
          <p:cNvPr id="17" name="Picture 16">
            <a:extLst>
              <a:ext uri="{FF2B5EF4-FFF2-40B4-BE49-F238E27FC236}">
                <a16:creationId xmlns:a16="http://schemas.microsoft.com/office/drawing/2014/main" id="{67A3BCEA-F373-E44B-B011-1EB82D18C764}"/>
              </a:ext>
            </a:extLst>
          </p:cNvPr>
          <p:cNvPicPr>
            <a:picLocks noChangeAspect="1"/>
          </p:cNvPicPr>
          <p:nvPr/>
        </p:nvPicPr>
        <p:blipFill rotWithShape="1">
          <a:blip r:embed="rId3"/>
          <a:srcRect l="9882" r="12273"/>
          <a:stretch/>
        </p:blipFill>
        <p:spPr>
          <a:xfrm>
            <a:off x="2723835" y="4075222"/>
            <a:ext cx="3848788" cy="2733076"/>
          </a:xfrm>
          <a:prstGeom prst="rect">
            <a:avLst/>
          </a:prstGeom>
        </p:spPr>
      </p:pic>
      <p:grpSp>
        <p:nvGrpSpPr>
          <p:cNvPr id="7" name="Group 6">
            <a:extLst>
              <a:ext uri="{FF2B5EF4-FFF2-40B4-BE49-F238E27FC236}">
                <a16:creationId xmlns:a16="http://schemas.microsoft.com/office/drawing/2014/main" id="{AD9160EC-40C6-4742-BD97-9378682C5FB5}"/>
              </a:ext>
            </a:extLst>
          </p:cNvPr>
          <p:cNvGrpSpPr/>
          <p:nvPr/>
        </p:nvGrpSpPr>
        <p:grpSpPr>
          <a:xfrm>
            <a:off x="232714" y="4317785"/>
            <a:ext cx="1839310" cy="1828800"/>
            <a:chOff x="9785010" y="900869"/>
            <a:chExt cx="1839310" cy="1828800"/>
          </a:xfrm>
        </p:grpSpPr>
        <p:cxnSp>
          <p:nvCxnSpPr>
            <p:cNvPr id="8" name="Straight Connector 7">
              <a:extLst>
                <a:ext uri="{FF2B5EF4-FFF2-40B4-BE49-F238E27FC236}">
                  <a16:creationId xmlns:a16="http://schemas.microsoft.com/office/drawing/2014/main" id="{988C9450-E016-A442-ACA8-551364095FEB}"/>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A690F5-0BEC-6C4C-A193-11E5E11590B0}"/>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C1A5F4-17B3-DA42-9D78-BC5A8A631E7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77A2B62-C4E6-9946-B102-50F03E40FF7D}"/>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2" name="Oval 11">
            <a:extLst>
              <a:ext uri="{FF2B5EF4-FFF2-40B4-BE49-F238E27FC236}">
                <a16:creationId xmlns:a16="http://schemas.microsoft.com/office/drawing/2014/main" id="{0F8641BD-3250-4A4A-9966-28C4665FAD75}"/>
              </a:ext>
            </a:extLst>
          </p:cNvPr>
          <p:cNvSpPr/>
          <p:nvPr/>
        </p:nvSpPr>
        <p:spPr>
          <a:xfrm>
            <a:off x="1018897" y="5362693"/>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1E8047-CAF1-6D41-9546-9DE09B6172C3}"/>
              </a:ext>
            </a:extLst>
          </p:cNvPr>
          <p:cNvSpPr txBox="1"/>
          <p:nvPr/>
        </p:nvSpPr>
        <p:spPr>
          <a:xfrm>
            <a:off x="1288260" y="5470268"/>
            <a:ext cx="0" cy="0"/>
          </a:xfrm>
          <a:prstGeom prst="rect">
            <a:avLst/>
          </a:prstGeom>
        </p:spPr>
        <p:txBody>
          <a:bodyPr vert="horz" wrap="none" lIns="91440" tIns="45720" rIns="91440" bIns="45720" rtlCol="0">
            <a:noAutofit/>
          </a:bodyPr>
          <a:lstStyle/>
          <a:p>
            <a:pPr algn="l"/>
            <a:r>
              <a:rPr lang="en-US" dirty="0"/>
              <a:t>0.31 m</a:t>
            </a:r>
          </a:p>
        </p:txBody>
      </p:sp>
      <p:cxnSp>
        <p:nvCxnSpPr>
          <p:cNvPr id="14" name="Straight Arrow Connector 13">
            <a:extLst>
              <a:ext uri="{FF2B5EF4-FFF2-40B4-BE49-F238E27FC236}">
                <a16:creationId xmlns:a16="http://schemas.microsoft.com/office/drawing/2014/main" id="{2003D18B-D247-3E4E-8519-E9DA8D9DEA5E}"/>
              </a:ext>
            </a:extLst>
          </p:cNvPr>
          <p:cNvCxnSpPr>
            <a:cxnSpLocks/>
          </p:cNvCxnSpPr>
          <p:nvPr/>
        </p:nvCxnSpPr>
        <p:spPr>
          <a:xfrm>
            <a:off x="1148430" y="4391355"/>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4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37D-4EE1-6B42-A653-DD32E71F1656}"/>
              </a:ext>
            </a:extLst>
          </p:cNvPr>
          <p:cNvSpPr>
            <a:spLocks noGrp="1"/>
          </p:cNvSpPr>
          <p:nvPr>
            <p:ph type="title"/>
          </p:nvPr>
        </p:nvSpPr>
        <p:spPr/>
        <p:txBody>
          <a:bodyPr/>
          <a:lstStyle/>
          <a:p>
            <a:r>
              <a:rPr lang="en-US" dirty="0"/>
              <a:t>Buoy Dropped Into Quiescent Pool; large displacement limit</a:t>
            </a:r>
          </a:p>
        </p:txBody>
      </p:sp>
      <p:sp>
        <p:nvSpPr>
          <p:cNvPr id="3" name="Slide Number Placeholder 2">
            <a:extLst>
              <a:ext uri="{FF2B5EF4-FFF2-40B4-BE49-F238E27FC236}">
                <a16:creationId xmlns:a16="http://schemas.microsoft.com/office/drawing/2014/main" id="{81C07326-4D0A-E440-B697-3511ADECB3F7}"/>
              </a:ext>
            </a:extLst>
          </p:cNvPr>
          <p:cNvSpPr>
            <a:spLocks noGrp="1"/>
          </p:cNvSpPr>
          <p:nvPr>
            <p:ph type="sldNum" sz="quarter" idx="10"/>
          </p:nvPr>
        </p:nvSpPr>
        <p:spPr/>
        <p:txBody>
          <a:bodyPr/>
          <a:lstStyle/>
          <a:p>
            <a:fld id="{4FAB73BC-B049-4115-A692-8D63A059BFB8}" type="slidenum">
              <a:rPr lang="en-US" smtClean="0"/>
              <a:pPr/>
              <a:t>25</a:t>
            </a:fld>
            <a:endParaRPr lang="en-US" dirty="0"/>
          </a:p>
        </p:txBody>
      </p:sp>
      <p:pic>
        <p:nvPicPr>
          <p:cNvPr id="8" name="Picture 7">
            <a:extLst>
              <a:ext uri="{FF2B5EF4-FFF2-40B4-BE49-F238E27FC236}">
                <a16:creationId xmlns:a16="http://schemas.microsoft.com/office/drawing/2014/main" id="{52ECABB5-851D-0B4C-B460-1CDABF30E0D6}"/>
              </a:ext>
            </a:extLst>
          </p:cNvPr>
          <p:cNvPicPr>
            <a:picLocks noChangeAspect="1"/>
          </p:cNvPicPr>
          <p:nvPr/>
        </p:nvPicPr>
        <p:blipFill rotWithShape="1">
          <a:blip r:embed="rId2"/>
          <a:srcRect l="4940" t="2185" r="2886"/>
          <a:stretch/>
        </p:blipFill>
        <p:spPr>
          <a:xfrm>
            <a:off x="1291566" y="1060786"/>
            <a:ext cx="5954486" cy="5573486"/>
          </a:xfrm>
          <a:prstGeom prst="rect">
            <a:avLst/>
          </a:prstGeom>
        </p:spPr>
      </p:pic>
      <p:sp>
        <p:nvSpPr>
          <p:cNvPr id="9" name="TextBox 8">
            <a:extLst>
              <a:ext uri="{FF2B5EF4-FFF2-40B4-BE49-F238E27FC236}">
                <a16:creationId xmlns:a16="http://schemas.microsoft.com/office/drawing/2014/main" id="{D84F5127-44C0-DB46-9BFA-2E80B024C76E}"/>
              </a:ext>
            </a:extLst>
          </p:cNvPr>
          <p:cNvSpPr txBox="1"/>
          <p:nvPr/>
        </p:nvSpPr>
        <p:spPr>
          <a:xfrm>
            <a:off x="7491680" y="1741714"/>
            <a:ext cx="3777343" cy="923330"/>
          </a:xfrm>
          <a:prstGeom prst="rect">
            <a:avLst/>
          </a:prstGeom>
          <a:noFill/>
        </p:spPr>
        <p:txBody>
          <a:bodyPr wrap="square" rtlCol="0">
            <a:spAutoFit/>
          </a:bodyPr>
          <a:lstStyle/>
          <a:p>
            <a:r>
              <a:rPr lang="en-US" dirty="0"/>
              <a:t>Large-displacement sample case run that can serve as a numerical benchmark</a:t>
            </a:r>
          </a:p>
        </p:txBody>
      </p:sp>
    </p:spTree>
    <p:extLst>
      <p:ext uri="{BB962C8B-B14F-4D97-AF65-F5344CB8AC3E}">
        <p14:creationId xmlns:p14="http://schemas.microsoft.com/office/powerpoint/2010/main" val="220727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64F8D-5187-4A42-A69F-96D4B5DEECC0}"/>
              </a:ext>
            </a:extLst>
          </p:cNvPr>
          <p:cNvSpPr>
            <a:spLocks noGrp="1"/>
          </p:cNvSpPr>
          <p:nvPr>
            <p:ph type="title"/>
          </p:nvPr>
        </p:nvSpPr>
        <p:spPr/>
        <p:txBody>
          <a:bodyPr/>
          <a:lstStyle/>
          <a:p>
            <a:r>
              <a:rPr lang="en-US" dirty="0"/>
              <a:t>Large Displacement Test Case: Explore Center of Mass</a:t>
            </a:r>
          </a:p>
        </p:txBody>
      </p:sp>
      <p:sp>
        <p:nvSpPr>
          <p:cNvPr id="3" name="Slide Number Placeholder 2">
            <a:extLst>
              <a:ext uri="{FF2B5EF4-FFF2-40B4-BE49-F238E27FC236}">
                <a16:creationId xmlns:a16="http://schemas.microsoft.com/office/drawing/2014/main" id="{C3D9DF36-9980-0D43-8AA4-7F834CA70F80}"/>
              </a:ext>
            </a:extLst>
          </p:cNvPr>
          <p:cNvSpPr>
            <a:spLocks noGrp="1"/>
          </p:cNvSpPr>
          <p:nvPr>
            <p:ph type="sldNum" sz="quarter" idx="10"/>
          </p:nvPr>
        </p:nvSpPr>
        <p:spPr/>
        <p:txBody>
          <a:bodyPr/>
          <a:lstStyle/>
          <a:p>
            <a:fld id="{4FAB73BC-B049-4115-A692-8D63A059BFB8}" type="slidenum">
              <a:rPr lang="en-US" smtClean="0"/>
              <a:pPr/>
              <a:t>26</a:t>
            </a:fld>
            <a:endParaRPr lang="en-US" dirty="0"/>
          </a:p>
        </p:txBody>
      </p:sp>
      <p:pic>
        <p:nvPicPr>
          <p:cNvPr id="4" name="high_com.mp4" descr="high_com.mp4">
            <a:hlinkClick r:id="" action="ppaction://media"/>
            <a:extLst>
              <a:ext uri="{FF2B5EF4-FFF2-40B4-BE49-F238E27FC236}">
                <a16:creationId xmlns:a16="http://schemas.microsoft.com/office/drawing/2014/main" id="{BAE8E32C-3AF9-8643-AB42-9AC547DEC2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1981" y="2724987"/>
            <a:ext cx="5702300" cy="3657600"/>
          </a:xfrm>
          <a:prstGeom prst="rect">
            <a:avLst/>
          </a:prstGeom>
        </p:spPr>
      </p:pic>
      <p:pic>
        <p:nvPicPr>
          <p:cNvPr id="8" name="low_com.mp4" descr="low_com.mp4">
            <a:hlinkClick r:id="" action="ppaction://media"/>
            <a:extLst>
              <a:ext uri="{FF2B5EF4-FFF2-40B4-BE49-F238E27FC236}">
                <a16:creationId xmlns:a16="http://schemas.microsoft.com/office/drawing/2014/main" id="{02957166-C18C-5545-AF11-22C27B686D5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06381" y="2724987"/>
            <a:ext cx="5702300" cy="3657600"/>
          </a:xfrm>
          <a:prstGeom prst="rect">
            <a:avLst/>
          </a:prstGeom>
        </p:spPr>
      </p:pic>
      <p:grpSp>
        <p:nvGrpSpPr>
          <p:cNvPr id="9" name="Group 8">
            <a:extLst>
              <a:ext uri="{FF2B5EF4-FFF2-40B4-BE49-F238E27FC236}">
                <a16:creationId xmlns:a16="http://schemas.microsoft.com/office/drawing/2014/main" id="{6DF3002D-CD6C-524B-8162-D8C2B7EFBB6B}"/>
              </a:ext>
            </a:extLst>
          </p:cNvPr>
          <p:cNvGrpSpPr/>
          <p:nvPr/>
        </p:nvGrpSpPr>
        <p:grpSpPr>
          <a:xfrm>
            <a:off x="9882290" y="907613"/>
            <a:ext cx="1839310" cy="1828800"/>
            <a:chOff x="9785010" y="900869"/>
            <a:chExt cx="1839310" cy="1828800"/>
          </a:xfrm>
        </p:grpSpPr>
        <p:cxnSp>
          <p:nvCxnSpPr>
            <p:cNvPr id="10" name="Straight Connector 9">
              <a:extLst>
                <a:ext uri="{FF2B5EF4-FFF2-40B4-BE49-F238E27FC236}">
                  <a16:creationId xmlns:a16="http://schemas.microsoft.com/office/drawing/2014/main" id="{419DEE68-1FB5-F747-9460-4205633DC6F9}"/>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1EB954-0112-5D44-8F74-9FBBC4BC117B}"/>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0F5D3C-5790-604F-9C77-9C0240FD41C7}"/>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D573D33D-9928-4C40-A830-0D3FEC9E2B28}"/>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4" name="Oval 13">
            <a:extLst>
              <a:ext uri="{FF2B5EF4-FFF2-40B4-BE49-F238E27FC236}">
                <a16:creationId xmlns:a16="http://schemas.microsoft.com/office/drawing/2014/main" id="{29169EB4-3FE2-8649-917B-0A302924E48B}"/>
              </a:ext>
            </a:extLst>
          </p:cNvPr>
          <p:cNvSpPr/>
          <p:nvPr/>
        </p:nvSpPr>
        <p:spPr>
          <a:xfrm>
            <a:off x="10668473" y="2175737"/>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9CF732E-A7C4-1E4F-A8D4-0C9B74A92793}"/>
              </a:ext>
            </a:extLst>
          </p:cNvPr>
          <p:cNvSpPr txBox="1"/>
          <p:nvPr/>
        </p:nvSpPr>
        <p:spPr>
          <a:xfrm>
            <a:off x="10892119" y="1952514"/>
            <a:ext cx="0" cy="0"/>
          </a:xfrm>
          <a:prstGeom prst="rect">
            <a:avLst/>
          </a:prstGeom>
        </p:spPr>
        <p:txBody>
          <a:bodyPr vert="horz" wrap="none" lIns="91440" tIns="45720" rIns="91440" bIns="45720" rtlCol="0">
            <a:noAutofit/>
          </a:bodyPr>
          <a:lstStyle/>
          <a:p>
            <a:pPr algn="l"/>
            <a:r>
              <a:rPr lang="en-US" dirty="0"/>
              <a:t>0.44 m</a:t>
            </a:r>
          </a:p>
        </p:txBody>
      </p:sp>
      <p:cxnSp>
        <p:nvCxnSpPr>
          <p:cNvPr id="16" name="Straight Arrow Connector 15">
            <a:extLst>
              <a:ext uri="{FF2B5EF4-FFF2-40B4-BE49-F238E27FC236}">
                <a16:creationId xmlns:a16="http://schemas.microsoft.com/office/drawing/2014/main" id="{D8AF79F4-2A75-8F41-9D3D-BD1FC4119FA8}"/>
              </a:ext>
            </a:extLst>
          </p:cNvPr>
          <p:cNvCxnSpPr>
            <a:cxnSpLocks/>
          </p:cNvCxnSpPr>
          <p:nvPr/>
        </p:nvCxnSpPr>
        <p:spPr>
          <a:xfrm>
            <a:off x="10801945" y="981183"/>
            <a:ext cx="0" cy="13747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B6E31E4-6FE2-2E47-8F07-9117D58EC1AA}"/>
              </a:ext>
            </a:extLst>
          </p:cNvPr>
          <p:cNvSpPr txBox="1"/>
          <p:nvPr/>
        </p:nvSpPr>
        <p:spPr>
          <a:xfrm>
            <a:off x="10434922" y="2866917"/>
            <a:ext cx="0" cy="0"/>
          </a:xfrm>
          <a:prstGeom prst="rect">
            <a:avLst/>
          </a:prstGeom>
        </p:spPr>
        <p:txBody>
          <a:bodyPr vert="horz" wrap="none" lIns="91440" tIns="45720" rIns="91440" bIns="45720" rtlCol="0">
            <a:noAutofit/>
          </a:bodyPr>
          <a:lstStyle/>
          <a:p>
            <a:pPr algn="l"/>
            <a:r>
              <a:rPr lang="en-US" dirty="0"/>
              <a:t>Low COM</a:t>
            </a:r>
          </a:p>
        </p:txBody>
      </p:sp>
      <p:grpSp>
        <p:nvGrpSpPr>
          <p:cNvPr id="18" name="Group 17">
            <a:extLst>
              <a:ext uri="{FF2B5EF4-FFF2-40B4-BE49-F238E27FC236}">
                <a16:creationId xmlns:a16="http://schemas.microsoft.com/office/drawing/2014/main" id="{23064217-9D29-2944-AA51-25AE3D7F4F22}"/>
              </a:ext>
            </a:extLst>
          </p:cNvPr>
          <p:cNvGrpSpPr/>
          <p:nvPr/>
        </p:nvGrpSpPr>
        <p:grpSpPr>
          <a:xfrm>
            <a:off x="673776" y="982918"/>
            <a:ext cx="1839310" cy="1828800"/>
            <a:chOff x="9785010" y="900869"/>
            <a:chExt cx="1839310" cy="1828800"/>
          </a:xfrm>
        </p:grpSpPr>
        <p:cxnSp>
          <p:nvCxnSpPr>
            <p:cNvPr id="19" name="Straight Connector 18">
              <a:extLst>
                <a:ext uri="{FF2B5EF4-FFF2-40B4-BE49-F238E27FC236}">
                  <a16:creationId xmlns:a16="http://schemas.microsoft.com/office/drawing/2014/main" id="{24FBC8FF-33FA-0546-8B1D-E7544A32C1E7}"/>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BFDF2E-C7F2-3D4C-9286-8F1E15B5E4FF}"/>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1705C1-2F41-1147-AC0F-937EFCD4893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1CFE70EE-B95F-B044-B0FB-B8BBD0DFA592}"/>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23" name="Oval 22">
            <a:extLst>
              <a:ext uri="{FF2B5EF4-FFF2-40B4-BE49-F238E27FC236}">
                <a16:creationId xmlns:a16="http://schemas.microsoft.com/office/drawing/2014/main" id="{9BB6CFA6-7181-2043-B9B7-220AD8379CF1}"/>
              </a:ext>
            </a:extLst>
          </p:cNvPr>
          <p:cNvSpPr/>
          <p:nvPr/>
        </p:nvSpPr>
        <p:spPr>
          <a:xfrm>
            <a:off x="1459959" y="2027826"/>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5E0693B-B44C-1848-9F90-DB117423417A}"/>
              </a:ext>
            </a:extLst>
          </p:cNvPr>
          <p:cNvSpPr txBox="1"/>
          <p:nvPr/>
        </p:nvSpPr>
        <p:spPr>
          <a:xfrm>
            <a:off x="1729322" y="2135401"/>
            <a:ext cx="0" cy="0"/>
          </a:xfrm>
          <a:prstGeom prst="rect">
            <a:avLst/>
          </a:prstGeom>
        </p:spPr>
        <p:txBody>
          <a:bodyPr vert="horz" wrap="none" lIns="91440" tIns="45720" rIns="91440" bIns="45720" rtlCol="0">
            <a:noAutofit/>
          </a:bodyPr>
          <a:lstStyle/>
          <a:p>
            <a:pPr algn="l"/>
            <a:r>
              <a:rPr lang="en-US" dirty="0"/>
              <a:t>0.31 m</a:t>
            </a:r>
          </a:p>
        </p:txBody>
      </p:sp>
      <p:cxnSp>
        <p:nvCxnSpPr>
          <p:cNvPr id="25" name="Straight Arrow Connector 24">
            <a:extLst>
              <a:ext uri="{FF2B5EF4-FFF2-40B4-BE49-F238E27FC236}">
                <a16:creationId xmlns:a16="http://schemas.microsoft.com/office/drawing/2014/main" id="{5E780330-4051-554D-B71E-C2E0B3618F92}"/>
              </a:ext>
            </a:extLst>
          </p:cNvPr>
          <p:cNvCxnSpPr>
            <a:cxnSpLocks/>
          </p:cNvCxnSpPr>
          <p:nvPr/>
        </p:nvCxnSpPr>
        <p:spPr>
          <a:xfrm>
            <a:off x="1589492" y="1056488"/>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07733C3-83D8-BD46-BB17-C8FD47D5DDBF}"/>
              </a:ext>
            </a:extLst>
          </p:cNvPr>
          <p:cNvSpPr txBox="1"/>
          <p:nvPr/>
        </p:nvSpPr>
        <p:spPr>
          <a:xfrm>
            <a:off x="2045776" y="2847196"/>
            <a:ext cx="0" cy="0"/>
          </a:xfrm>
          <a:prstGeom prst="rect">
            <a:avLst/>
          </a:prstGeom>
        </p:spPr>
        <p:txBody>
          <a:bodyPr vert="horz" wrap="none" lIns="91440" tIns="45720" rIns="91440" bIns="45720" rtlCol="0">
            <a:noAutofit/>
          </a:bodyPr>
          <a:lstStyle/>
          <a:p>
            <a:pPr algn="l"/>
            <a:r>
              <a:rPr lang="en-US" dirty="0"/>
              <a:t>High COM</a:t>
            </a:r>
          </a:p>
        </p:txBody>
      </p:sp>
    </p:spTree>
    <p:extLst>
      <p:ext uri="{BB962C8B-B14F-4D97-AF65-F5344CB8AC3E}">
        <p14:creationId xmlns:p14="http://schemas.microsoft.com/office/powerpoint/2010/main" val="332232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67" fill="hold"/>
                                        <p:tgtEl>
                                          <p:spTgt spid="4"/>
                                        </p:tgtEl>
                                      </p:cBhvr>
                                    </p:cmd>
                                  </p:childTnLst>
                                </p:cTn>
                              </p:par>
                              <p:par>
                                <p:cTn id="7" presetID="1" presetClass="mediacall" presetSubtype="0" fill="hold" nodeType="withEffect">
                                  <p:stCondLst>
                                    <p:cond delay="0"/>
                                  </p:stCondLst>
                                  <p:childTnLst>
                                    <p:cmd type="call" cmd="playFrom(0.0)">
                                      <p:cBhvr>
                                        <p:cTn id="8" dur="11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video>
              <p:cMediaNode vol="80000">
                <p:cTn id="10"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dirty="0"/>
              <a:t>Validation: Moored 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C715ECAE-E9B2-D346-81FF-4E2BEC316FFC}"/>
              </a:ext>
            </a:extLst>
          </p:cNvPr>
          <p:cNvSpPr>
            <a:spLocks noGrp="1"/>
          </p:cNvSpPr>
          <p:nvPr>
            <p:ph sz="quarter" idx="11"/>
          </p:nvPr>
        </p:nvSpPr>
        <p:spPr>
          <a:xfrm>
            <a:off x="647700" y="1409699"/>
            <a:ext cx="5779701" cy="5187044"/>
          </a:xfrm>
        </p:spPr>
        <p:txBody>
          <a:bodyPr/>
          <a:lstStyle/>
          <a:p>
            <a:pPr marL="296863" lvl="1" indent="-285750">
              <a:spcBef>
                <a:spcPts val="900"/>
              </a:spcBef>
              <a:spcAft>
                <a:spcPts val="150"/>
              </a:spcAft>
              <a:buSzPct val="100000"/>
              <a:buFont typeface="Arial" panose="020B0604020202020204" pitchFamily="34" charset="0"/>
              <a:buChar char="•"/>
            </a:pPr>
            <a:r>
              <a:rPr lang="en-US" sz="2000" dirty="0"/>
              <a:t>Displace buoy vertically and track center of mass with time</a:t>
            </a:r>
          </a:p>
          <a:p>
            <a:pPr marL="296863" lvl="1" indent="-285750">
              <a:spcBef>
                <a:spcPts val="900"/>
              </a:spcBef>
              <a:spcAft>
                <a:spcPts val="150"/>
              </a:spcAft>
              <a:buSzPct val="100000"/>
              <a:buFont typeface="Arial" panose="020B0604020202020204" pitchFamily="34" charset="0"/>
              <a:buChar char="•"/>
            </a:pPr>
            <a:r>
              <a:rPr lang="en-US" sz="2000" dirty="0"/>
              <a:t>Matched experimental dataset and showed grid convergence</a:t>
            </a:r>
          </a:p>
          <a:p>
            <a:pPr marL="296863" lvl="1" indent="-285750">
              <a:spcBef>
                <a:spcPts val="900"/>
              </a:spcBef>
              <a:spcAft>
                <a:spcPts val="150"/>
              </a:spcAft>
              <a:buSzPct val="100000"/>
              <a:buFont typeface="Arial" panose="020B0604020202020204" pitchFamily="34" charset="0"/>
              <a:buChar char="•"/>
            </a:pPr>
            <a:r>
              <a:rPr lang="en-US" sz="2000" dirty="0"/>
              <a:t>Again, showing better match than other works found in literature from what we know, e.g., WEC vertical displacement given in </a:t>
            </a:r>
            <a:r>
              <a:rPr lang="en-US" sz="2000" dirty="0" err="1"/>
              <a:t>Ransley</a:t>
            </a:r>
            <a:r>
              <a:rPr lang="en-US" sz="2000" dirty="0"/>
              <a:t> et al., Renew. Ener., 2017.</a:t>
            </a:r>
          </a:p>
        </p:txBody>
      </p:sp>
      <p:pic>
        <p:nvPicPr>
          <p:cNvPr id="17" name="Picture 16">
            <a:extLst>
              <a:ext uri="{FF2B5EF4-FFF2-40B4-BE49-F238E27FC236}">
                <a16:creationId xmlns:a16="http://schemas.microsoft.com/office/drawing/2014/main" id="{67A3BCEA-F373-E44B-B011-1EB82D18C764}"/>
              </a:ext>
            </a:extLst>
          </p:cNvPr>
          <p:cNvPicPr>
            <a:picLocks noChangeAspect="1"/>
          </p:cNvPicPr>
          <p:nvPr/>
        </p:nvPicPr>
        <p:blipFill rotWithShape="1">
          <a:blip r:embed="rId2"/>
          <a:srcRect l="9882" r="12273"/>
          <a:stretch/>
        </p:blipFill>
        <p:spPr>
          <a:xfrm>
            <a:off x="2723835" y="4075222"/>
            <a:ext cx="3848788" cy="2733076"/>
          </a:xfrm>
          <a:prstGeom prst="rect">
            <a:avLst/>
          </a:prstGeom>
        </p:spPr>
      </p:pic>
      <p:grpSp>
        <p:nvGrpSpPr>
          <p:cNvPr id="7" name="Group 6">
            <a:extLst>
              <a:ext uri="{FF2B5EF4-FFF2-40B4-BE49-F238E27FC236}">
                <a16:creationId xmlns:a16="http://schemas.microsoft.com/office/drawing/2014/main" id="{AD9160EC-40C6-4742-BD97-9378682C5FB5}"/>
              </a:ext>
            </a:extLst>
          </p:cNvPr>
          <p:cNvGrpSpPr/>
          <p:nvPr/>
        </p:nvGrpSpPr>
        <p:grpSpPr>
          <a:xfrm>
            <a:off x="232714" y="4317785"/>
            <a:ext cx="1839310" cy="1828800"/>
            <a:chOff x="9785010" y="900869"/>
            <a:chExt cx="1839310" cy="1828800"/>
          </a:xfrm>
        </p:grpSpPr>
        <p:cxnSp>
          <p:nvCxnSpPr>
            <p:cNvPr id="8" name="Straight Connector 7">
              <a:extLst>
                <a:ext uri="{FF2B5EF4-FFF2-40B4-BE49-F238E27FC236}">
                  <a16:creationId xmlns:a16="http://schemas.microsoft.com/office/drawing/2014/main" id="{988C9450-E016-A442-ACA8-551364095FEB}"/>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A690F5-0BEC-6C4C-A193-11E5E11590B0}"/>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C1A5F4-17B3-DA42-9D78-BC5A8A631E7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77A2B62-C4E6-9946-B102-50F03E40FF7D}"/>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2" name="Oval 11">
            <a:extLst>
              <a:ext uri="{FF2B5EF4-FFF2-40B4-BE49-F238E27FC236}">
                <a16:creationId xmlns:a16="http://schemas.microsoft.com/office/drawing/2014/main" id="{0F8641BD-3250-4A4A-9966-28C4665FAD75}"/>
              </a:ext>
            </a:extLst>
          </p:cNvPr>
          <p:cNvSpPr/>
          <p:nvPr/>
        </p:nvSpPr>
        <p:spPr>
          <a:xfrm>
            <a:off x="1018897" y="5362693"/>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1E8047-CAF1-6D41-9546-9DE09B6172C3}"/>
              </a:ext>
            </a:extLst>
          </p:cNvPr>
          <p:cNvSpPr txBox="1"/>
          <p:nvPr/>
        </p:nvSpPr>
        <p:spPr>
          <a:xfrm>
            <a:off x="1288260" y="5470268"/>
            <a:ext cx="0" cy="0"/>
          </a:xfrm>
          <a:prstGeom prst="rect">
            <a:avLst/>
          </a:prstGeom>
        </p:spPr>
        <p:txBody>
          <a:bodyPr vert="horz" wrap="none" lIns="91440" tIns="45720" rIns="91440" bIns="45720" rtlCol="0">
            <a:noAutofit/>
          </a:bodyPr>
          <a:lstStyle/>
          <a:p>
            <a:pPr algn="l"/>
            <a:r>
              <a:rPr lang="en-US" dirty="0"/>
              <a:t>0.31 m</a:t>
            </a:r>
          </a:p>
        </p:txBody>
      </p:sp>
      <p:cxnSp>
        <p:nvCxnSpPr>
          <p:cNvPr id="14" name="Straight Arrow Connector 13">
            <a:extLst>
              <a:ext uri="{FF2B5EF4-FFF2-40B4-BE49-F238E27FC236}">
                <a16:creationId xmlns:a16="http://schemas.microsoft.com/office/drawing/2014/main" id="{2003D18B-D247-3E4E-8519-E9DA8D9DEA5E}"/>
              </a:ext>
            </a:extLst>
          </p:cNvPr>
          <p:cNvCxnSpPr>
            <a:cxnSpLocks/>
          </p:cNvCxnSpPr>
          <p:nvPr/>
        </p:nvCxnSpPr>
        <p:spPr>
          <a:xfrm>
            <a:off x="1148430" y="4391355"/>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995F64F-1214-B44C-8DA9-638722772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806" y="1745198"/>
            <a:ext cx="4927915" cy="3695936"/>
          </a:xfrm>
          <a:prstGeom prst="rect">
            <a:avLst/>
          </a:prstGeom>
        </p:spPr>
      </p:pic>
    </p:spTree>
    <p:extLst>
      <p:ext uri="{BB962C8B-B14F-4D97-AF65-F5344CB8AC3E}">
        <p14:creationId xmlns:p14="http://schemas.microsoft.com/office/powerpoint/2010/main" val="323470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86928A-5A3E-5342-B6AD-57C2E6A0BE9C}"/>
              </a:ext>
            </a:extLst>
          </p:cNvPr>
          <p:cNvPicPr>
            <a:picLocks noChangeAspect="1"/>
          </p:cNvPicPr>
          <p:nvPr/>
        </p:nvPicPr>
        <p:blipFill>
          <a:blip r:embed="rId2"/>
          <a:stretch>
            <a:fillRect/>
          </a:stretch>
        </p:blipFill>
        <p:spPr>
          <a:xfrm>
            <a:off x="1064011" y="5084413"/>
            <a:ext cx="2999227" cy="1752099"/>
          </a:xfrm>
          <a:prstGeom prst="rect">
            <a:avLst/>
          </a:prstGeom>
        </p:spPr>
      </p:pic>
      <p:pic>
        <p:nvPicPr>
          <p:cNvPr id="16" name="Picture 15">
            <a:extLst>
              <a:ext uri="{FF2B5EF4-FFF2-40B4-BE49-F238E27FC236}">
                <a16:creationId xmlns:a16="http://schemas.microsoft.com/office/drawing/2014/main" id="{7C44DB48-C7E9-044A-86C5-A5ACB615EB6D}"/>
              </a:ext>
            </a:extLst>
          </p:cNvPr>
          <p:cNvPicPr>
            <a:picLocks noChangeAspect="1"/>
          </p:cNvPicPr>
          <p:nvPr/>
        </p:nvPicPr>
        <p:blipFill rotWithShape="1">
          <a:blip r:embed="rId3"/>
          <a:srcRect l="15247" r="34247"/>
          <a:stretch/>
        </p:blipFill>
        <p:spPr>
          <a:xfrm>
            <a:off x="9205894" y="4642159"/>
            <a:ext cx="1673494" cy="1784776"/>
          </a:xfrm>
          <a:prstGeom prst="rect">
            <a:avLst/>
          </a:prstGeom>
        </p:spPr>
      </p:pic>
      <p:sp>
        <p:nvSpPr>
          <p:cNvPr id="2" name="Title 1">
            <a:extLst>
              <a:ext uri="{FF2B5EF4-FFF2-40B4-BE49-F238E27FC236}">
                <a16:creationId xmlns:a16="http://schemas.microsoft.com/office/drawing/2014/main" id="{FA3B8019-37C5-5B41-A72F-90A6BB90FE4F}"/>
              </a:ext>
            </a:extLst>
          </p:cNvPr>
          <p:cNvSpPr>
            <a:spLocks noGrp="1"/>
          </p:cNvSpPr>
          <p:nvPr>
            <p:ph type="title"/>
          </p:nvPr>
        </p:nvSpPr>
        <p:spPr/>
        <p:txBody>
          <a:bodyPr/>
          <a:lstStyle/>
          <a:p>
            <a:r>
              <a:rPr lang="en-US" dirty="0"/>
              <a:t>COVID-19 Transport and Transmission</a:t>
            </a:r>
          </a:p>
        </p:txBody>
      </p:sp>
      <p:sp>
        <p:nvSpPr>
          <p:cNvPr id="3" name="Slide Number Placeholder 2">
            <a:extLst>
              <a:ext uri="{FF2B5EF4-FFF2-40B4-BE49-F238E27FC236}">
                <a16:creationId xmlns:a16="http://schemas.microsoft.com/office/drawing/2014/main" id="{87944172-8350-B24C-AD2B-0C7F998F3FF6}"/>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C47F2867-8B04-ED45-AFD4-42E318008620}"/>
              </a:ext>
            </a:extLst>
          </p:cNvPr>
          <p:cNvSpPr>
            <a:spLocks noGrp="1"/>
          </p:cNvSpPr>
          <p:nvPr>
            <p:ph sz="quarter" idx="11"/>
          </p:nvPr>
        </p:nvSpPr>
        <p:spPr>
          <a:xfrm>
            <a:off x="647700" y="1409700"/>
            <a:ext cx="9772481" cy="5426812"/>
          </a:xfrm>
        </p:spPr>
        <p:txBody>
          <a:bodyPr>
            <a:normAutofit/>
          </a:bodyPr>
          <a:lstStyle/>
          <a:p>
            <a:r>
              <a:rPr lang="en-US" dirty="0"/>
              <a:t>Objective: Modeling droplets from human coughs in complex environments, including a link to probability of infection (short-range)</a:t>
            </a:r>
          </a:p>
          <a:p>
            <a:r>
              <a:rPr lang="en-US" u="sng" dirty="0"/>
              <a:t>First</a:t>
            </a:r>
            <a:r>
              <a:rPr lang="en-US" dirty="0"/>
              <a:t>: Establish a credible, multi-physics mod/sim capability to understand droplet deposition and pathogen transport originating from synthetic human coughs/breathing Sandia Rapid LDRD</a:t>
            </a:r>
          </a:p>
          <a:p>
            <a:pPr marL="726948" lvl="1" indent="-342900">
              <a:buFont typeface="Arial" panose="020B0604020202020204" pitchFamily="34" charset="0"/>
              <a:buChar char="•"/>
            </a:pPr>
            <a:r>
              <a:rPr lang="en-US" dirty="0"/>
              <a:t>Domino, S. P., Pierce, F., Hubbard, J., "</a:t>
            </a:r>
            <a:r>
              <a:rPr lang="en-US" i="1" dirty="0"/>
              <a:t>A multi-physics computational investigation of droplet pathogen transport emanating from synthetic coughs and breathing</a:t>
            </a:r>
            <a:r>
              <a:rPr lang="en-US" dirty="0"/>
              <a:t>", Atom. Sprays, 2021</a:t>
            </a:r>
          </a:p>
          <a:p>
            <a:r>
              <a:rPr lang="en-US" u="sng" dirty="0"/>
              <a:t>Second</a:t>
            </a:r>
            <a:r>
              <a:rPr lang="en-US" dirty="0"/>
              <a:t>, Drive a science-based approach to understand airborne transmission with probability of infection COVID-19 estimates in common public space use-cases</a:t>
            </a:r>
          </a:p>
          <a:p>
            <a:pPr marL="726948" lvl="1" indent="-342900">
              <a:buFont typeface="Arial" panose="020B0604020202020204" pitchFamily="34" charset="0"/>
              <a:buChar char="•"/>
            </a:pPr>
            <a:r>
              <a:rPr lang="en-US" dirty="0"/>
              <a:t>Domino, S. P., "</a:t>
            </a:r>
            <a:r>
              <a:rPr lang="en-US" i="1" dirty="0"/>
              <a:t>A case study on pathogen transport, deposition, evaporation and transmission: linking high-fidelity computational fluid dynamics simulations to probability of infection</a:t>
            </a:r>
            <a:r>
              <a:rPr lang="en-US" dirty="0"/>
              <a:t>", Int. J. CFD, 2021</a:t>
            </a:r>
          </a:p>
        </p:txBody>
      </p:sp>
      <p:sp>
        <p:nvSpPr>
          <p:cNvPr id="5" name="TextBox 4">
            <a:extLst>
              <a:ext uri="{FF2B5EF4-FFF2-40B4-BE49-F238E27FC236}">
                <a16:creationId xmlns:a16="http://schemas.microsoft.com/office/drawing/2014/main" id="{FFA8868E-E744-4146-B1C0-626B705CA6CC}"/>
              </a:ext>
            </a:extLst>
          </p:cNvPr>
          <p:cNvSpPr txBox="1"/>
          <p:nvPr/>
        </p:nvSpPr>
        <p:spPr>
          <a:xfrm>
            <a:off x="4354880" y="5425348"/>
            <a:ext cx="4224347" cy="1477328"/>
          </a:xfrm>
          <a:prstGeom prst="rect">
            <a:avLst/>
          </a:prstGeom>
          <a:noFill/>
        </p:spPr>
        <p:txBody>
          <a:bodyPr wrap="square" rtlCol="0">
            <a:spAutoFit/>
          </a:bodyPr>
          <a:lstStyle/>
          <a:p>
            <a:r>
              <a:rPr lang="en-US" dirty="0"/>
              <a:t>Sierra/Fuego synthetic sneeze sim with droplet distribution from Yang et al, J. Aerosol Med, 2007 including pathogen probability </a:t>
            </a:r>
          </a:p>
          <a:p>
            <a:r>
              <a:rPr lang="en-US" dirty="0"/>
              <a:t>(1 m/s streamwise wind)</a:t>
            </a:r>
          </a:p>
        </p:txBody>
      </p:sp>
      <p:pic>
        <p:nvPicPr>
          <p:cNvPr id="7" name="Picture 6">
            <a:extLst>
              <a:ext uri="{FF2B5EF4-FFF2-40B4-BE49-F238E27FC236}">
                <a16:creationId xmlns:a16="http://schemas.microsoft.com/office/drawing/2014/main" id="{24BA1E93-B82B-6F4D-9128-CEB2528B520A}"/>
              </a:ext>
            </a:extLst>
          </p:cNvPr>
          <p:cNvPicPr>
            <a:picLocks noChangeAspect="1"/>
          </p:cNvPicPr>
          <p:nvPr/>
        </p:nvPicPr>
        <p:blipFill>
          <a:blip r:embed="rId4"/>
          <a:stretch>
            <a:fillRect/>
          </a:stretch>
        </p:blipFill>
        <p:spPr>
          <a:xfrm>
            <a:off x="11016005" y="5084413"/>
            <a:ext cx="1334696" cy="1371600"/>
          </a:xfrm>
          <a:prstGeom prst="rect">
            <a:avLst/>
          </a:prstGeom>
        </p:spPr>
      </p:pic>
      <p:pic>
        <p:nvPicPr>
          <p:cNvPr id="8" name="Picture 7">
            <a:extLst>
              <a:ext uri="{FF2B5EF4-FFF2-40B4-BE49-F238E27FC236}">
                <a16:creationId xmlns:a16="http://schemas.microsoft.com/office/drawing/2014/main" id="{5EAF4F3B-A5A9-1A45-885A-0E7219264F96}"/>
              </a:ext>
            </a:extLst>
          </p:cNvPr>
          <p:cNvPicPr>
            <a:picLocks noChangeAspect="1"/>
          </p:cNvPicPr>
          <p:nvPr/>
        </p:nvPicPr>
        <p:blipFill>
          <a:blip r:embed="rId5"/>
          <a:stretch>
            <a:fillRect/>
          </a:stretch>
        </p:blipFill>
        <p:spPr>
          <a:xfrm>
            <a:off x="11016005" y="3907354"/>
            <a:ext cx="1334696" cy="1371600"/>
          </a:xfrm>
          <a:prstGeom prst="rect">
            <a:avLst/>
          </a:prstGeom>
        </p:spPr>
      </p:pic>
      <p:pic>
        <p:nvPicPr>
          <p:cNvPr id="9" name="Picture 8">
            <a:extLst>
              <a:ext uri="{FF2B5EF4-FFF2-40B4-BE49-F238E27FC236}">
                <a16:creationId xmlns:a16="http://schemas.microsoft.com/office/drawing/2014/main" id="{FECA0745-E4C7-7849-84F1-8EE418FE875C}"/>
              </a:ext>
            </a:extLst>
          </p:cNvPr>
          <p:cNvPicPr>
            <a:picLocks noChangeAspect="1"/>
          </p:cNvPicPr>
          <p:nvPr/>
        </p:nvPicPr>
        <p:blipFill>
          <a:blip r:embed="rId6"/>
          <a:stretch>
            <a:fillRect/>
          </a:stretch>
        </p:blipFill>
        <p:spPr>
          <a:xfrm>
            <a:off x="11016005" y="2730295"/>
            <a:ext cx="1417539" cy="1371600"/>
          </a:xfrm>
          <a:prstGeom prst="rect">
            <a:avLst/>
          </a:prstGeom>
        </p:spPr>
      </p:pic>
      <p:pic>
        <p:nvPicPr>
          <p:cNvPr id="10" name="Picture 9">
            <a:extLst>
              <a:ext uri="{FF2B5EF4-FFF2-40B4-BE49-F238E27FC236}">
                <a16:creationId xmlns:a16="http://schemas.microsoft.com/office/drawing/2014/main" id="{69896A18-30A9-3245-A267-FD65A786136A}"/>
              </a:ext>
            </a:extLst>
          </p:cNvPr>
          <p:cNvPicPr>
            <a:picLocks noChangeAspect="1"/>
          </p:cNvPicPr>
          <p:nvPr/>
        </p:nvPicPr>
        <p:blipFill>
          <a:blip r:embed="rId7"/>
          <a:stretch>
            <a:fillRect/>
          </a:stretch>
        </p:blipFill>
        <p:spPr>
          <a:xfrm>
            <a:off x="11016005" y="1553236"/>
            <a:ext cx="1334696" cy="1371600"/>
          </a:xfrm>
          <a:prstGeom prst="rect">
            <a:avLst/>
          </a:prstGeom>
        </p:spPr>
      </p:pic>
      <p:pic>
        <p:nvPicPr>
          <p:cNvPr id="11" name="Picture 10">
            <a:extLst>
              <a:ext uri="{FF2B5EF4-FFF2-40B4-BE49-F238E27FC236}">
                <a16:creationId xmlns:a16="http://schemas.microsoft.com/office/drawing/2014/main" id="{D53FA9F2-9A97-3544-BC5C-AED0F1A1F320}"/>
              </a:ext>
            </a:extLst>
          </p:cNvPr>
          <p:cNvPicPr>
            <a:picLocks noChangeAspect="1"/>
          </p:cNvPicPr>
          <p:nvPr/>
        </p:nvPicPr>
        <p:blipFill>
          <a:blip r:embed="rId8"/>
          <a:stretch>
            <a:fillRect/>
          </a:stretch>
        </p:blipFill>
        <p:spPr>
          <a:xfrm>
            <a:off x="11016005" y="376177"/>
            <a:ext cx="1334696" cy="1371600"/>
          </a:xfrm>
          <a:prstGeom prst="rect">
            <a:avLst/>
          </a:prstGeom>
        </p:spPr>
      </p:pic>
      <p:cxnSp>
        <p:nvCxnSpPr>
          <p:cNvPr id="12" name="Straight Arrow Connector 11">
            <a:extLst>
              <a:ext uri="{FF2B5EF4-FFF2-40B4-BE49-F238E27FC236}">
                <a16:creationId xmlns:a16="http://schemas.microsoft.com/office/drawing/2014/main" id="{34F4DAD8-06D6-6C42-8A65-0390007A547D}"/>
              </a:ext>
            </a:extLst>
          </p:cNvPr>
          <p:cNvCxnSpPr>
            <a:cxnSpLocks/>
          </p:cNvCxnSpPr>
          <p:nvPr/>
        </p:nvCxnSpPr>
        <p:spPr>
          <a:xfrm>
            <a:off x="11405554" y="5742225"/>
            <a:ext cx="6858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DC35E-CF62-094C-91B9-5A90FB858ACC}"/>
              </a:ext>
            </a:extLst>
          </p:cNvPr>
          <p:cNvSpPr txBox="1"/>
          <p:nvPr/>
        </p:nvSpPr>
        <p:spPr>
          <a:xfrm>
            <a:off x="12020390" y="5732723"/>
            <a:ext cx="385042" cy="369332"/>
          </a:xfrm>
          <a:prstGeom prst="rect">
            <a:avLst/>
          </a:prstGeom>
          <a:noFill/>
        </p:spPr>
        <p:txBody>
          <a:bodyPr wrap="none" rtlCol="0">
            <a:spAutoFit/>
          </a:bodyPr>
          <a:lstStyle/>
          <a:p>
            <a:r>
              <a:rPr lang="en-US" dirty="0" err="1"/>
              <a:t>u</a:t>
            </a:r>
            <a:r>
              <a:rPr lang="en-US" baseline="-25000" dirty="0" err="1"/>
              <a:t>z</a:t>
            </a:r>
            <a:endParaRPr lang="en-US" baseline="-25000" dirty="0"/>
          </a:p>
        </p:txBody>
      </p:sp>
      <p:cxnSp>
        <p:nvCxnSpPr>
          <p:cNvPr id="14" name="Straight Arrow Connector 13">
            <a:extLst>
              <a:ext uri="{FF2B5EF4-FFF2-40B4-BE49-F238E27FC236}">
                <a16:creationId xmlns:a16="http://schemas.microsoft.com/office/drawing/2014/main" id="{0372349D-9082-3C40-BAA5-B60221C563E2}"/>
              </a:ext>
            </a:extLst>
          </p:cNvPr>
          <p:cNvCxnSpPr>
            <a:cxnSpLocks/>
          </p:cNvCxnSpPr>
          <p:nvPr/>
        </p:nvCxnSpPr>
        <p:spPr>
          <a:xfrm>
            <a:off x="11424565" y="5756695"/>
            <a:ext cx="0" cy="6858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CCC48B0-7C4B-1C49-9CFF-5A65A0FBC5CB}"/>
              </a:ext>
            </a:extLst>
          </p:cNvPr>
          <p:cNvSpPr txBox="1"/>
          <p:nvPr/>
        </p:nvSpPr>
        <p:spPr>
          <a:xfrm>
            <a:off x="11488625" y="6102055"/>
            <a:ext cx="375424" cy="369332"/>
          </a:xfrm>
          <a:prstGeom prst="rect">
            <a:avLst/>
          </a:prstGeom>
          <a:noFill/>
        </p:spPr>
        <p:txBody>
          <a:bodyPr wrap="none" rtlCol="0">
            <a:spAutoFit/>
          </a:bodyPr>
          <a:lstStyle/>
          <a:p>
            <a:r>
              <a:rPr lang="en-US" dirty="0" err="1"/>
              <a:t>g</a:t>
            </a:r>
            <a:r>
              <a:rPr lang="en-US" baseline="-25000" dirty="0" err="1"/>
              <a:t>y</a:t>
            </a:r>
            <a:endParaRPr lang="en-US" baseline="-25000" dirty="0"/>
          </a:p>
        </p:txBody>
      </p:sp>
      <p:sp>
        <p:nvSpPr>
          <p:cNvPr id="17" name="TextBox 16">
            <a:extLst>
              <a:ext uri="{FF2B5EF4-FFF2-40B4-BE49-F238E27FC236}">
                <a16:creationId xmlns:a16="http://schemas.microsoft.com/office/drawing/2014/main" id="{37448099-EE74-4246-93DD-715DEB49111F}"/>
              </a:ext>
            </a:extLst>
          </p:cNvPr>
          <p:cNvSpPr txBox="1"/>
          <p:nvPr/>
        </p:nvSpPr>
        <p:spPr>
          <a:xfrm>
            <a:off x="8998733" y="6488668"/>
            <a:ext cx="2052165" cy="369332"/>
          </a:xfrm>
          <a:prstGeom prst="rect">
            <a:avLst/>
          </a:prstGeom>
          <a:noFill/>
        </p:spPr>
        <p:txBody>
          <a:bodyPr wrap="none" rtlCol="0">
            <a:spAutoFit/>
          </a:bodyPr>
          <a:lstStyle/>
          <a:p>
            <a:r>
              <a:rPr lang="en-US" dirty="0"/>
              <a:t>Q-criterion 1 m/s</a:t>
            </a:r>
          </a:p>
        </p:txBody>
      </p:sp>
    </p:spTree>
    <p:extLst>
      <p:ext uri="{BB962C8B-B14F-4D97-AF65-F5344CB8AC3E}">
        <p14:creationId xmlns:p14="http://schemas.microsoft.com/office/powerpoint/2010/main" val="240773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16D8-0991-C045-9BB7-C8129DF41C77}"/>
              </a:ext>
            </a:extLst>
          </p:cNvPr>
          <p:cNvSpPr>
            <a:spLocks noGrp="1"/>
          </p:cNvSpPr>
          <p:nvPr>
            <p:ph type="title"/>
          </p:nvPr>
        </p:nvSpPr>
        <p:spPr/>
        <p:txBody>
          <a:bodyPr/>
          <a:lstStyle/>
          <a:p>
            <a:r>
              <a:rPr lang="en-US" dirty="0"/>
              <a:t>First Objective: Establish a Credible high-Fidelity Multi-physics tool</a:t>
            </a:r>
          </a:p>
        </p:txBody>
      </p:sp>
      <p:sp>
        <p:nvSpPr>
          <p:cNvPr id="3" name="Slide Number Placeholder 2">
            <a:extLst>
              <a:ext uri="{FF2B5EF4-FFF2-40B4-BE49-F238E27FC236}">
                <a16:creationId xmlns:a16="http://schemas.microsoft.com/office/drawing/2014/main" id="{483C8D80-8CD8-2C4A-8A6F-1BD8FFA4118B}"/>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BE9E6410-4D97-BB4C-93EB-582C4C38089F}"/>
              </a:ext>
            </a:extLst>
          </p:cNvPr>
          <p:cNvSpPr>
            <a:spLocks noGrp="1"/>
          </p:cNvSpPr>
          <p:nvPr>
            <p:ph sz="quarter" idx="11"/>
          </p:nvPr>
        </p:nvSpPr>
        <p:spPr>
          <a:xfrm>
            <a:off x="3933200" y="1409700"/>
            <a:ext cx="7763500" cy="4610100"/>
          </a:xfrm>
        </p:spPr>
        <p:txBody>
          <a:bodyPr>
            <a:normAutofit/>
          </a:bodyPr>
          <a:lstStyle/>
          <a:p>
            <a:pPr marL="342900" indent="-342900">
              <a:buFont typeface="Arial" panose="020B0604020202020204" pitchFamily="34" charset="0"/>
              <a:buChar char="•"/>
            </a:pPr>
            <a:r>
              <a:rPr lang="en-US" dirty="0"/>
              <a:t>Deploy multi-physics code capability: Sierra/Fuego low-Mach turbulent reacting flow code with point-</a:t>
            </a:r>
            <a:r>
              <a:rPr lang="en-US" dirty="0" err="1"/>
              <a:t>Lagrangian</a:t>
            </a:r>
            <a:r>
              <a:rPr lang="en-US" dirty="0"/>
              <a:t> coupling; credibility established for a variety of use cases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Credibility/Validation for droplet evaporation (</a:t>
            </a:r>
            <a:r>
              <a:rPr lang="en-US" dirty="0" err="1"/>
              <a:t>Ranz</a:t>
            </a:r>
            <a:r>
              <a:rPr lang="en-US" dirty="0"/>
              <a:t> and Marshall, 1952) and plume dynamics (Fan, 1967)</a:t>
            </a:r>
          </a:p>
          <a:p>
            <a:pPr>
              <a:buFont typeface="Arial" charset="0"/>
              <a:buChar char="•"/>
            </a:pPr>
            <a:endParaRPr lang="en-US" dirty="0"/>
          </a:p>
          <a:p>
            <a:pPr>
              <a:buFont typeface="Arial" charset="0"/>
              <a:buChar char="•"/>
            </a:pPr>
            <a:endParaRPr lang="en-US" dirty="0"/>
          </a:p>
          <a:p>
            <a:endParaRPr lang="en-US" dirty="0"/>
          </a:p>
        </p:txBody>
      </p:sp>
      <p:pic>
        <p:nvPicPr>
          <p:cNvPr id="16" name="Picture 15">
            <a:extLst>
              <a:ext uri="{FF2B5EF4-FFF2-40B4-BE49-F238E27FC236}">
                <a16:creationId xmlns:a16="http://schemas.microsoft.com/office/drawing/2014/main" id="{9243FAA4-5657-D54F-BEC1-947175EEB7D2}"/>
              </a:ext>
            </a:extLst>
          </p:cNvPr>
          <p:cNvPicPr>
            <a:picLocks noChangeAspect="1"/>
          </p:cNvPicPr>
          <p:nvPr/>
        </p:nvPicPr>
        <p:blipFill>
          <a:blip r:embed="rId2"/>
          <a:stretch>
            <a:fillRect/>
          </a:stretch>
        </p:blipFill>
        <p:spPr>
          <a:xfrm>
            <a:off x="356429" y="1431526"/>
            <a:ext cx="3116911" cy="1828800"/>
          </a:xfrm>
          <a:prstGeom prst="rect">
            <a:avLst/>
          </a:prstGeom>
        </p:spPr>
      </p:pic>
      <p:pic>
        <p:nvPicPr>
          <p:cNvPr id="17" name="Picture 16">
            <a:extLst>
              <a:ext uri="{FF2B5EF4-FFF2-40B4-BE49-F238E27FC236}">
                <a16:creationId xmlns:a16="http://schemas.microsoft.com/office/drawing/2014/main" id="{F5928222-7297-C44A-BDA9-41589E6731FF}"/>
              </a:ext>
            </a:extLst>
          </p:cNvPr>
          <p:cNvPicPr>
            <a:picLocks noChangeAspect="1"/>
          </p:cNvPicPr>
          <p:nvPr/>
        </p:nvPicPr>
        <p:blipFill>
          <a:blip r:embed="rId3"/>
          <a:stretch>
            <a:fillRect/>
          </a:stretch>
        </p:blipFill>
        <p:spPr>
          <a:xfrm>
            <a:off x="356429" y="3186814"/>
            <a:ext cx="3116911" cy="1828800"/>
          </a:xfrm>
          <a:prstGeom prst="rect">
            <a:avLst/>
          </a:prstGeom>
        </p:spPr>
      </p:pic>
      <p:sp>
        <p:nvSpPr>
          <p:cNvPr id="18" name="TextBox 17">
            <a:extLst>
              <a:ext uri="{FF2B5EF4-FFF2-40B4-BE49-F238E27FC236}">
                <a16:creationId xmlns:a16="http://schemas.microsoft.com/office/drawing/2014/main" id="{1D93A89D-B9F6-4D4A-95EA-9CB4BBA87044}"/>
              </a:ext>
            </a:extLst>
          </p:cNvPr>
          <p:cNvSpPr txBox="1"/>
          <p:nvPr/>
        </p:nvSpPr>
        <p:spPr>
          <a:xfrm>
            <a:off x="1667429" y="1835782"/>
            <a:ext cx="1885518" cy="1169551"/>
          </a:xfrm>
          <a:prstGeom prst="rect">
            <a:avLst/>
          </a:prstGeom>
          <a:solidFill>
            <a:schemeClr val="bg2"/>
          </a:solidFill>
          <a:ln>
            <a:solidFill>
              <a:schemeClr val="accent1"/>
            </a:solidFill>
          </a:ln>
        </p:spPr>
        <p:txBody>
          <a:bodyPr wrap="square" rtlCol="0">
            <a:spAutoFit/>
          </a:bodyPr>
          <a:lstStyle/>
          <a:p>
            <a:r>
              <a:rPr lang="en-US" sz="1400" dirty="0"/>
              <a:t>Multi-physics coughs passive breathing fluid/droplet simulations </a:t>
            </a:r>
            <a:r>
              <a:rPr lang="en-US" sz="1400" dirty="0" err="1"/>
              <a:t>w;w</a:t>
            </a:r>
            <a:r>
              <a:rPr lang="en-US" sz="1400" dirty="0"/>
              <a:t>/o crossflow/plexiglass</a:t>
            </a:r>
          </a:p>
        </p:txBody>
      </p:sp>
      <p:pic>
        <p:nvPicPr>
          <p:cNvPr id="19" name="Picture 18" descr="volumeRenderedPropellant.tif">
            <a:extLst>
              <a:ext uri="{FF2B5EF4-FFF2-40B4-BE49-F238E27FC236}">
                <a16:creationId xmlns:a16="http://schemas.microsoft.com/office/drawing/2014/main" id="{7D771AB4-F453-D041-82EF-53D4B83333F6}"/>
              </a:ext>
            </a:extLst>
          </p:cNvPr>
          <p:cNvPicPr>
            <a:picLocks noChangeAspect="1"/>
          </p:cNvPicPr>
          <p:nvPr/>
        </p:nvPicPr>
        <p:blipFill rotWithShape="1">
          <a:blip r:embed="rId4">
            <a:extLst>
              <a:ext uri="{28A0092B-C50C-407E-A947-70E740481C1C}">
                <a14:useLocalDpi xmlns:a14="http://schemas.microsoft.com/office/drawing/2010/main" val="0"/>
              </a:ext>
            </a:extLst>
          </a:blip>
          <a:srcRect l="9956" r="14944"/>
          <a:stretch/>
        </p:blipFill>
        <p:spPr>
          <a:xfrm>
            <a:off x="5144504" y="2481306"/>
            <a:ext cx="1519987" cy="1564731"/>
          </a:xfrm>
          <a:prstGeom prst="rect">
            <a:avLst/>
          </a:prstGeom>
        </p:spPr>
      </p:pic>
      <p:pic>
        <p:nvPicPr>
          <p:cNvPr id="20" name="Picture 19" descr="stillSuppression.tiff">
            <a:extLst>
              <a:ext uri="{FF2B5EF4-FFF2-40B4-BE49-F238E27FC236}">
                <a16:creationId xmlns:a16="http://schemas.microsoft.com/office/drawing/2014/main" id="{5B484E77-1D42-1D48-BD97-C2A1B8E1F989}"/>
              </a:ext>
            </a:extLst>
          </p:cNvPr>
          <p:cNvPicPr>
            <a:picLocks noChangeAspect="1"/>
          </p:cNvPicPr>
          <p:nvPr/>
        </p:nvPicPr>
        <p:blipFill rotWithShape="1">
          <a:blip r:embed="rId5">
            <a:extLst>
              <a:ext uri="{28A0092B-C50C-407E-A947-70E740481C1C}">
                <a14:useLocalDpi xmlns:a14="http://schemas.microsoft.com/office/drawing/2010/main" val="0"/>
              </a:ext>
            </a:extLst>
          </a:blip>
          <a:srcRect l="6262" t="8213" r="20869" b="19455"/>
          <a:stretch/>
        </p:blipFill>
        <p:spPr>
          <a:xfrm>
            <a:off x="6731323" y="2440676"/>
            <a:ext cx="1933182" cy="1679107"/>
          </a:xfrm>
          <a:prstGeom prst="rect">
            <a:avLst/>
          </a:prstGeom>
        </p:spPr>
      </p:pic>
      <p:pic>
        <p:nvPicPr>
          <p:cNvPr id="21" name="Picture 20">
            <a:extLst>
              <a:ext uri="{FF2B5EF4-FFF2-40B4-BE49-F238E27FC236}">
                <a16:creationId xmlns:a16="http://schemas.microsoft.com/office/drawing/2014/main" id="{375596B3-D731-994A-9956-02C9C07D9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307" y="2546195"/>
            <a:ext cx="1240737" cy="1456746"/>
          </a:xfrm>
          <a:prstGeom prst="rect">
            <a:avLst/>
          </a:prstGeom>
        </p:spPr>
      </p:pic>
      <p:pic>
        <p:nvPicPr>
          <p:cNvPr id="22" name="Picture 21">
            <a:extLst>
              <a:ext uri="{FF2B5EF4-FFF2-40B4-BE49-F238E27FC236}">
                <a16:creationId xmlns:a16="http://schemas.microsoft.com/office/drawing/2014/main" id="{01164ED8-3105-8E4B-8B7E-49F3AA2D47C0}"/>
              </a:ext>
            </a:extLst>
          </p:cNvPr>
          <p:cNvPicPr>
            <a:picLocks noChangeAspect="1"/>
          </p:cNvPicPr>
          <p:nvPr/>
        </p:nvPicPr>
        <p:blipFill>
          <a:blip r:embed="rId7"/>
          <a:stretch>
            <a:fillRect/>
          </a:stretch>
        </p:blipFill>
        <p:spPr>
          <a:xfrm>
            <a:off x="4884916" y="4959048"/>
            <a:ext cx="3719419" cy="1828800"/>
          </a:xfrm>
          <a:prstGeom prst="rect">
            <a:avLst/>
          </a:prstGeom>
        </p:spPr>
      </p:pic>
      <p:pic>
        <p:nvPicPr>
          <p:cNvPr id="23" name="Picture 22">
            <a:extLst>
              <a:ext uri="{FF2B5EF4-FFF2-40B4-BE49-F238E27FC236}">
                <a16:creationId xmlns:a16="http://schemas.microsoft.com/office/drawing/2014/main" id="{D18A486C-8295-904D-B1D3-7B981791A9FA}"/>
              </a:ext>
            </a:extLst>
          </p:cNvPr>
          <p:cNvPicPr>
            <a:picLocks noChangeAspect="1"/>
          </p:cNvPicPr>
          <p:nvPr/>
        </p:nvPicPr>
        <p:blipFill>
          <a:blip r:embed="rId8"/>
          <a:stretch>
            <a:fillRect/>
          </a:stretch>
        </p:blipFill>
        <p:spPr>
          <a:xfrm>
            <a:off x="6446442" y="4959048"/>
            <a:ext cx="3719418" cy="1828800"/>
          </a:xfrm>
          <a:prstGeom prst="rect">
            <a:avLst/>
          </a:prstGeom>
        </p:spPr>
      </p:pic>
      <p:pic>
        <p:nvPicPr>
          <p:cNvPr id="24" name="Picture 23">
            <a:extLst>
              <a:ext uri="{FF2B5EF4-FFF2-40B4-BE49-F238E27FC236}">
                <a16:creationId xmlns:a16="http://schemas.microsoft.com/office/drawing/2014/main" id="{8BE9A73F-ED91-3348-B121-4869FF6960C0}"/>
              </a:ext>
            </a:extLst>
          </p:cNvPr>
          <p:cNvPicPr>
            <a:picLocks noChangeAspect="1"/>
          </p:cNvPicPr>
          <p:nvPr/>
        </p:nvPicPr>
        <p:blipFill>
          <a:blip r:embed="rId9"/>
          <a:stretch>
            <a:fillRect/>
          </a:stretch>
        </p:blipFill>
        <p:spPr>
          <a:xfrm>
            <a:off x="6470899" y="5749267"/>
            <a:ext cx="1649703" cy="1077219"/>
          </a:xfrm>
          <a:prstGeom prst="rect">
            <a:avLst/>
          </a:prstGeom>
        </p:spPr>
      </p:pic>
      <p:pic>
        <p:nvPicPr>
          <p:cNvPr id="25" name="Picture 24">
            <a:extLst>
              <a:ext uri="{FF2B5EF4-FFF2-40B4-BE49-F238E27FC236}">
                <a16:creationId xmlns:a16="http://schemas.microsoft.com/office/drawing/2014/main" id="{E3F958CC-D5F2-9340-86AC-094652081B41}"/>
              </a:ext>
            </a:extLst>
          </p:cNvPr>
          <p:cNvPicPr>
            <a:picLocks noChangeAspect="1"/>
          </p:cNvPicPr>
          <p:nvPr/>
        </p:nvPicPr>
        <p:blipFill rotWithShape="1">
          <a:blip r:embed="rId10"/>
          <a:srcRect l="18375" t="27767" r="18925" b="27069"/>
          <a:stretch/>
        </p:blipFill>
        <p:spPr>
          <a:xfrm>
            <a:off x="8363534" y="2557467"/>
            <a:ext cx="1099841" cy="594170"/>
          </a:xfrm>
          <a:prstGeom prst="rect">
            <a:avLst/>
          </a:prstGeom>
        </p:spPr>
      </p:pic>
      <p:pic>
        <p:nvPicPr>
          <p:cNvPr id="26" name="Picture 25">
            <a:extLst>
              <a:ext uri="{FF2B5EF4-FFF2-40B4-BE49-F238E27FC236}">
                <a16:creationId xmlns:a16="http://schemas.microsoft.com/office/drawing/2014/main" id="{10A1E330-D6B0-2646-B9BE-A810C9F15041}"/>
              </a:ext>
            </a:extLst>
          </p:cNvPr>
          <p:cNvPicPr>
            <a:picLocks noChangeAspect="1"/>
          </p:cNvPicPr>
          <p:nvPr/>
        </p:nvPicPr>
        <p:blipFill>
          <a:blip r:embed="rId11"/>
          <a:stretch>
            <a:fillRect/>
          </a:stretch>
        </p:blipFill>
        <p:spPr>
          <a:xfrm>
            <a:off x="356429" y="4942101"/>
            <a:ext cx="3116911" cy="1828800"/>
          </a:xfrm>
          <a:prstGeom prst="rect">
            <a:avLst/>
          </a:prstGeom>
        </p:spPr>
      </p:pic>
    </p:spTree>
    <p:extLst>
      <p:ext uri="{BB962C8B-B14F-4D97-AF65-F5344CB8AC3E}">
        <p14:creationId xmlns:p14="http://schemas.microsoft.com/office/powerpoint/2010/main" val="394907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B369-878B-6B47-B9BB-65CF30052DCE}"/>
              </a:ext>
            </a:extLst>
          </p:cNvPr>
          <p:cNvSpPr>
            <a:spLocks noGrp="1"/>
          </p:cNvSpPr>
          <p:nvPr>
            <p:ph type="title"/>
          </p:nvPr>
        </p:nvSpPr>
        <p:spPr/>
        <p:txBody>
          <a:bodyPr/>
          <a:lstStyle/>
          <a:p>
            <a:r>
              <a:rPr lang="en-US" dirty="0"/>
              <a:t>Research Activities Center on low-Mach Flow</a:t>
            </a:r>
          </a:p>
        </p:txBody>
      </p:sp>
      <p:sp>
        <p:nvSpPr>
          <p:cNvPr id="3" name="Slide Number Placeholder 2">
            <a:extLst>
              <a:ext uri="{FF2B5EF4-FFF2-40B4-BE49-F238E27FC236}">
                <a16:creationId xmlns:a16="http://schemas.microsoft.com/office/drawing/2014/main" id="{29D4F52B-96BB-C74B-B709-64651BF32ED6}"/>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691076D5-9A85-8244-ADBF-3C765EDC13A1}"/>
              </a:ext>
            </a:extLst>
          </p:cNvPr>
          <p:cNvSpPr>
            <a:spLocks noGrp="1"/>
          </p:cNvSpPr>
          <p:nvPr>
            <p:ph sz="quarter" idx="11"/>
          </p:nvPr>
        </p:nvSpPr>
        <p:spPr>
          <a:xfrm>
            <a:off x="647700" y="1409700"/>
            <a:ext cx="7194625" cy="5448300"/>
          </a:xfrm>
        </p:spPr>
        <p:txBody>
          <a:bodyPr>
            <a:normAutofit/>
          </a:bodyPr>
          <a:lstStyle/>
          <a:p>
            <a:r>
              <a:rPr lang="en-US" dirty="0"/>
              <a:t>Theme: variable-density, low-Mach fluids - often times reacting, turbulent and multi-physics</a:t>
            </a:r>
          </a:p>
          <a:p>
            <a:pPr marL="342900" indent="-342900">
              <a:buFont typeface="Arial" panose="020B0604020202020204" pitchFamily="34" charset="0"/>
              <a:buChar char="•"/>
            </a:pPr>
            <a:r>
              <a:rPr lang="en-US" dirty="0"/>
              <a:t>Hydrocarbon-based fires: </a:t>
            </a:r>
            <a:r>
              <a:rPr lang="en-US" i="1" dirty="0"/>
              <a:t>uncertainty quantification </a:t>
            </a:r>
          </a:p>
          <a:p>
            <a:pPr marL="726948" lvl="1" indent="-342900">
              <a:buFont typeface="Arial" panose="020B0604020202020204" pitchFamily="34" charset="0"/>
              <a:buChar char="•"/>
            </a:pPr>
            <a:r>
              <a:rPr lang="en-US" dirty="0"/>
              <a:t>Unsteady </a:t>
            </a:r>
            <a:r>
              <a:rPr lang="en-US" dirty="0" err="1"/>
              <a:t>flamelet</a:t>
            </a:r>
            <a:r>
              <a:rPr lang="en-US" dirty="0"/>
              <a:t>-, LES-based</a:t>
            </a:r>
          </a:p>
          <a:p>
            <a:pPr marL="726948" lvl="1" indent="-342900">
              <a:buFont typeface="Arial" panose="020B0604020202020204" pitchFamily="34" charset="0"/>
              <a:buChar char="•"/>
            </a:pPr>
            <a:r>
              <a:rPr lang="en-US" dirty="0"/>
              <a:t>participating media radiation and object heat-up</a:t>
            </a:r>
          </a:p>
          <a:p>
            <a:pPr marL="342900" indent="-342900">
              <a:buFont typeface="Arial" panose="020B0604020202020204" pitchFamily="34" charset="0"/>
              <a:buChar char="•"/>
            </a:pPr>
            <a:r>
              <a:rPr lang="en-US" dirty="0"/>
              <a:t>Impinging jets: </a:t>
            </a:r>
            <a:r>
              <a:rPr lang="en-US" i="1" dirty="0"/>
              <a:t>physics elucidation </a:t>
            </a:r>
          </a:p>
          <a:p>
            <a:pPr marL="726948" lvl="1" indent="-342900">
              <a:buFont typeface="Arial" panose="020B0604020202020204" pitchFamily="34" charset="0"/>
              <a:buChar char="•"/>
            </a:pPr>
            <a:r>
              <a:rPr lang="en-US" dirty="0"/>
              <a:t>DNS-based</a:t>
            </a:r>
          </a:p>
          <a:p>
            <a:pPr marL="726948" lvl="1" indent="-342900">
              <a:buFont typeface="Arial" panose="020B0604020202020204" pitchFamily="34" charset="0"/>
              <a:buChar char="•"/>
            </a:pPr>
            <a:r>
              <a:rPr lang="en-US" dirty="0"/>
              <a:t>Multiple inlet temperatures in ambient</a:t>
            </a:r>
          </a:p>
          <a:p>
            <a:pPr marL="342900" indent="-342900">
              <a:buFont typeface="Arial" panose="020B0604020202020204" pitchFamily="34" charset="0"/>
              <a:buChar char="•"/>
            </a:pPr>
            <a:r>
              <a:rPr lang="en-US" dirty="0"/>
              <a:t>Wave Energy Converter: </a:t>
            </a:r>
            <a:r>
              <a:rPr lang="en-US" i="1" dirty="0"/>
              <a:t>credible  mod/sim tools</a:t>
            </a:r>
          </a:p>
          <a:p>
            <a:pPr marL="726948" lvl="1" indent="-342900">
              <a:buFont typeface="Arial" panose="020B0604020202020204" pitchFamily="34" charset="0"/>
              <a:buChar char="•"/>
            </a:pPr>
            <a:r>
              <a:rPr lang="en-US" dirty="0"/>
              <a:t>Six-DOF, </a:t>
            </a:r>
            <a:r>
              <a:rPr lang="en-US" dirty="0" err="1"/>
              <a:t>VoF</a:t>
            </a:r>
            <a:r>
              <a:rPr lang="en-US" dirty="0"/>
              <a:t>, overset</a:t>
            </a:r>
          </a:p>
          <a:p>
            <a:pPr marL="342900" indent="-342900">
              <a:buFont typeface="Arial" panose="020B0604020202020204" pitchFamily="34" charset="0"/>
              <a:buChar char="•"/>
            </a:pPr>
            <a:r>
              <a:rPr lang="en-US" dirty="0"/>
              <a:t>COVID-19: </a:t>
            </a:r>
            <a:r>
              <a:rPr lang="en-US" i="1" dirty="0"/>
              <a:t>credible mod/sim</a:t>
            </a:r>
          </a:p>
          <a:p>
            <a:pPr marL="726948" lvl="1" indent="-342900">
              <a:buFont typeface="Arial" panose="020B0604020202020204" pitchFamily="34" charset="0"/>
              <a:buChar char="•"/>
            </a:pPr>
            <a:r>
              <a:rPr lang="en-US" i="1" dirty="0"/>
              <a:t>High-fidelity-based approach (point-</a:t>
            </a:r>
            <a:r>
              <a:rPr lang="en-US" i="1" dirty="0" err="1"/>
              <a:t>Lagrangian</a:t>
            </a:r>
            <a:r>
              <a:rPr lang="en-US" i="1" dirty="0"/>
              <a:t>/Eulerian) to modeling transport and transmission</a:t>
            </a:r>
          </a:p>
          <a:p>
            <a:pPr marL="342900" indent="-342900">
              <a:buFont typeface="Arial" panose="020B0604020202020204" pitchFamily="34" charset="0"/>
              <a:buChar char="•"/>
            </a:pPr>
            <a:r>
              <a:rPr lang="en-US" dirty="0"/>
              <a:t>LES Wall-modeling approaches: </a:t>
            </a:r>
            <a:r>
              <a:rPr lang="en-US" i="1" dirty="0"/>
              <a:t>Consistent &amp; Accurate</a:t>
            </a:r>
          </a:p>
          <a:p>
            <a:pPr marL="726948" lvl="1" indent="-342900">
              <a:buFont typeface="Arial" panose="020B0604020202020204" pitchFamily="34" charset="0"/>
              <a:buChar char="•"/>
            </a:pPr>
            <a:r>
              <a:rPr lang="en-US" dirty="0"/>
              <a:t>Current focus is on a consistent approach for </a:t>
            </a:r>
            <a:r>
              <a:rPr lang="en-US" dirty="0" err="1"/>
              <a:t>k</a:t>
            </a:r>
            <a:r>
              <a:rPr lang="en-US" baseline="-25000" dirty="0" err="1"/>
              <a:t>SGS</a:t>
            </a:r>
            <a:endParaRPr lang="en-US" baseline="-25000" dirty="0"/>
          </a:p>
        </p:txBody>
      </p:sp>
      <p:pic>
        <p:nvPicPr>
          <p:cNvPr id="5" name="Picture 4">
            <a:extLst>
              <a:ext uri="{FF2B5EF4-FFF2-40B4-BE49-F238E27FC236}">
                <a16:creationId xmlns:a16="http://schemas.microsoft.com/office/drawing/2014/main" id="{C63D0766-0DE6-C043-AEBD-2F30C09B9F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043" r="11141" b="14326"/>
          <a:stretch/>
        </p:blipFill>
        <p:spPr>
          <a:xfrm>
            <a:off x="8316598" y="74512"/>
            <a:ext cx="3326322" cy="2057400"/>
          </a:xfrm>
          <a:prstGeom prst="rect">
            <a:avLst/>
          </a:prstGeom>
        </p:spPr>
      </p:pic>
      <p:sp>
        <p:nvSpPr>
          <p:cNvPr id="6" name="TextBox 5">
            <a:extLst>
              <a:ext uri="{FF2B5EF4-FFF2-40B4-BE49-F238E27FC236}">
                <a16:creationId xmlns:a16="http://schemas.microsoft.com/office/drawing/2014/main" id="{3DCEBB4D-3515-7848-A746-D3B1AA0AC03C}"/>
              </a:ext>
            </a:extLst>
          </p:cNvPr>
          <p:cNvSpPr txBox="1"/>
          <p:nvPr/>
        </p:nvSpPr>
        <p:spPr>
          <a:xfrm>
            <a:off x="8316598" y="2202935"/>
            <a:ext cx="0" cy="0"/>
          </a:xfrm>
          <a:prstGeom prst="rect">
            <a:avLst/>
          </a:prstGeom>
        </p:spPr>
        <p:txBody>
          <a:bodyPr vert="horz" wrap="none" lIns="91440" tIns="45720" rIns="91440" bIns="45720" rtlCol="0">
            <a:noAutofit/>
          </a:bodyPr>
          <a:lstStyle/>
          <a:p>
            <a:pPr algn="l"/>
            <a:r>
              <a:rPr lang="en-US" dirty="0"/>
              <a:t>10 m circle in 10 m/s crossflow</a:t>
            </a:r>
          </a:p>
        </p:txBody>
      </p:sp>
      <p:pic>
        <p:nvPicPr>
          <p:cNvPr id="7" name="Picture 6">
            <a:extLst>
              <a:ext uri="{FF2B5EF4-FFF2-40B4-BE49-F238E27FC236}">
                <a16:creationId xmlns:a16="http://schemas.microsoft.com/office/drawing/2014/main" id="{C9BD448B-F6D6-D34F-ADE0-70960F83C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598" y="2460158"/>
            <a:ext cx="3301958" cy="2057400"/>
          </a:xfrm>
          <a:prstGeom prst="rect">
            <a:avLst/>
          </a:prstGeom>
        </p:spPr>
      </p:pic>
      <p:sp>
        <p:nvSpPr>
          <p:cNvPr id="8" name="TextBox 7">
            <a:extLst>
              <a:ext uri="{FF2B5EF4-FFF2-40B4-BE49-F238E27FC236}">
                <a16:creationId xmlns:a16="http://schemas.microsoft.com/office/drawing/2014/main" id="{551F0723-AC46-554B-BE86-A841E3E44561}"/>
              </a:ext>
            </a:extLst>
          </p:cNvPr>
          <p:cNvSpPr txBox="1"/>
          <p:nvPr/>
        </p:nvSpPr>
        <p:spPr>
          <a:xfrm>
            <a:off x="8316598" y="4140598"/>
            <a:ext cx="0" cy="0"/>
          </a:xfrm>
          <a:prstGeom prst="rect">
            <a:avLst/>
          </a:prstGeom>
        </p:spPr>
        <p:txBody>
          <a:bodyPr vert="horz" wrap="none" lIns="91440" tIns="45720" rIns="91440" bIns="45720" rtlCol="0">
            <a:noAutofit/>
          </a:bodyPr>
          <a:lstStyle/>
          <a:p>
            <a:pPr algn="l"/>
            <a:r>
              <a:rPr lang="en-US" dirty="0"/>
              <a:t>Re 10K impinging jet; 100C</a:t>
            </a:r>
          </a:p>
        </p:txBody>
      </p:sp>
      <p:pic>
        <p:nvPicPr>
          <p:cNvPr id="9" name="Picture 8">
            <a:extLst>
              <a:ext uri="{FF2B5EF4-FFF2-40B4-BE49-F238E27FC236}">
                <a16:creationId xmlns:a16="http://schemas.microsoft.com/office/drawing/2014/main" id="{32AC9BCB-A9D7-754A-BCB3-D7D1E288CAE6}"/>
              </a:ext>
            </a:extLst>
          </p:cNvPr>
          <p:cNvPicPr>
            <a:picLocks noChangeAspect="1"/>
          </p:cNvPicPr>
          <p:nvPr/>
        </p:nvPicPr>
        <p:blipFill rotWithShape="1">
          <a:blip r:embed="rId4"/>
          <a:srcRect l="16207" t="16471" r="23219" b="10684"/>
          <a:stretch/>
        </p:blipFill>
        <p:spPr>
          <a:xfrm>
            <a:off x="8316598" y="4459804"/>
            <a:ext cx="3094935" cy="2057400"/>
          </a:xfrm>
          <a:prstGeom prst="rect">
            <a:avLst/>
          </a:prstGeom>
        </p:spPr>
      </p:pic>
      <p:sp>
        <p:nvSpPr>
          <p:cNvPr id="11" name="TextBox 10">
            <a:extLst>
              <a:ext uri="{FF2B5EF4-FFF2-40B4-BE49-F238E27FC236}">
                <a16:creationId xmlns:a16="http://schemas.microsoft.com/office/drawing/2014/main" id="{49A14A9D-D55D-134C-8E87-D1FE4649214B}"/>
              </a:ext>
            </a:extLst>
          </p:cNvPr>
          <p:cNvSpPr txBox="1"/>
          <p:nvPr/>
        </p:nvSpPr>
        <p:spPr>
          <a:xfrm>
            <a:off x="8316598" y="6531429"/>
            <a:ext cx="0" cy="0"/>
          </a:xfrm>
          <a:prstGeom prst="rect">
            <a:avLst/>
          </a:prstGeom>
        </p:spPr>
        <p:txBody>
          <a:bodyPr vert="horz" wrap="none" lIns="91440" tIns="45720" rIns="91440" bIns="45720" rtlCol="0">
            <a:noAutofit/>
          </a:bodyPr>
          <a:lstStyle/>
          <a:p>
            <a:pPr algn="l"/>
            <a:r>
              <a:rPr lang="en-US" dirty="0"/>
              <a:t>WEC displacement validation</a:t>
            </a:r>
          </a:p>
        </p:txBody>
      </p:sp>
    </p:spTree>
    <p:extLst>
      <p:ext uri="{BB962C8B-B14F-4D97-AF65-F5344CB8AC3E}">
        <p14:creationId xmlns:p14="http://schemas.microsoft.com/office/powerpoint/2010/main" val="190730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71B6-C8A9-7B4F-9608-50ACF34BDEE0}"/>
              </a:ext>
            </a:extLst>
          </p:cNvPr>
          <p:cNvSpPr>
            <a:spLocks noGrp="1"/>
          </p:cNvSpPr>
          <p:nvPr>
            <p:ph type="title"/>
          </p:nvPr>
        </p:nvSpPr>
        <p:spPr/>
        <p:txBody>
          <a:bodyPr/>
          <a:lstStyle/>
          <a:p>
            <a:r>
              <a:rPr lang="en-US" dirty="0"/>
              <a:t>Second: Linking Multi-physics Mod/Sim to Probability of Infection</a:t>
            </a:r>
          </a:p>
        </p:txBody>
      </p:sp>
      <p:sp>
        <p:nvSpPr>
          <p:cNvPr id="3" name="Slide Number Placeholder 2">
            <a:extLst>
              <a:ext uri="{FF2B5EF4-FFF2-40B4-BE49-F238E27FC236}">
                <a16:creationId xmlns:a16="http://schemas.microsoft.com/office/drawing/2014/main" id="{64440FD3-CA40-A547-B6CF-3C24497CC7F7}"/>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88154A02-312D-8241-B3B2-EED94866B123}"/>
              </a:ext>
            </a:extLst>
          </p:cNvPr>
          <p:cNvSpPr>
            <a:spLocks noGrp="1"/>
          </p:cNvSpPr>
          <p:nvPr>
            <p:ph sz="quarter" idx="11"/>
          </p:nvPr>
        </p:nvSpPr>
        <p:spPr>
          <a:xfrm>
            <a:off x="647700" y="1409700"/>
            <a:ext cx="6210300" cy="5426812"/>
          </a:xfrm>
        </p:spPr>
        <p:txBody>
          <a:bodyPr>
            <a:normAutofit/>
          </a:bodyPr>
          <a:lstStyle/>
          <a:p>
            <a:pPr marL="342900" indent="-342900">
              <a:buFont typeface="Arial" panose="020B0604020202020204" pitchFamily="34" charset="0"/>
              <a:buChar char="•"/>
            </a:pPr>
            <a:r>
              <a:rPr lang="en-US" kern="0" dirty="0"/>
              <a:t>How can our high-fidelity physics modeling tool support probability of infection prediction?</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Watanabe et. al, </a:t>
            </a:r>
            <a:r>
              <a:rPr lang="en-US" i="1" dirty="0"/>
              <a:t>“Development of a dose-response model for SARS coronavirus”,</a:t>
            </a:r>
            <a:r>
              <a:rPr lang="en-US" dirty="0"/>
              <a:t> Risk Anal., 2010      </a:t>
            </a:r>
          </a:p>
        </p:txBody>
      </p:sp>
      <p:grpSp>
        <p:nvGrpSpPr>
          <p:cNvPr id="26" name="Group 25">
            <a:extLst>
              <a:ext uri="{FF2B5EF4-FFF2-40B4-BE49-F238E27FC236}">
                <a16:creationId xmlns:a16="http://schemas.microsoft.com/office/drawing/2014/main" id="{B8F99E66-DEE0-D844-9D96-34D30B700F36}"/>
              </a:ext>
            </a:extLst>
          </p:cNvPr>
          <p:cNvGrpSpPr/>
          <p:nvPr/>
        </p:nvGrpSpPr>
        <p:grpSpPr>
          <a:xfrm>
            <a:off x="516347" y="2598887"/>
            <a:ext cx="3797373" cy="2503485"/>
            <a:chOff x="368430" y="2208924"/>
            <a:chExt cx="3797373" cy="2503485"/>
          </a:xfrm>
        </p:grpSpPr>
        <p:pic>
          <p:nvPicPr>
            <p:cNvPr id="6" name="Picture 5">
              <a:extLst>
                <a:ext uri="{FF2B5EF4-FFF2-40B4-BE49-F238E27FC236}">
                  <a16:creationId xmlns:a16="http://schemas.microsoft.com/office/drawing/2014/main" id="{FAEA809A-F354-114F-B3C1-1FA7D8421453}"/>
                </a:ext>
              </a:extLst>
            </p:cNvPr>
            <p:cNvPicPr>
              <a:picLocks noChangeAspect="1"/>
            </p:cNvPicPr>
            <p:nvPr/>
          </p:nvPicPr>
          <p:blipFill>
            <a:blip r:embed="rId2"/>
            <a:stretch>
              <a:fillRect/>
            </a:stretch>
          </p:blipFill>
          <p:spPr>
            <a:xfrm>
              <a:off x="368430" y="2208924"/>
              <a:ext cx="3657600" cy="2460567"/>
            </a:xfrm>
            <a:prstGeom prst="rect">
              <a:avLst/>
            </a:prstGeom>
          </p:spPr>
        </p:pic>
        <p:sp>
          <p:nvSpPr>
            <p:cNvPr id="7" name="TextBox 6">
              <a:extLst>
                <a:ext uri="{FF2B5EF4-FFF2-40B4-BE49-F238E27FC236}">
                  <a16:creationId xmlns:a16="http://schemas.microsoft.com/office/drawing/2014/main" id="{ADB3AD92-33D5-0647-A13C-947A956CE47C}"/>
                </a:ext>
              </a:extLst>
            </p:cNvPr>
            <p:cNvSpPr txBox="1"/>
            <p:nvPr/>
          </p:nvSpPr>
          <p:spPr>
            <a:xfrm>
              <a:off x="2029511" y="4066078"/>
              <a:ext cx="2136292" cy="646331"/>
            </a:xfrm>
            <a:prstGeom prst="rect">
              <a:avLst/>
            </a:prstGeom>
            <a:noFill/>
          </p:spPr>
          <p:txBody>
            <a:bodyPr wrap="square" rtlCol="0">
              <a:spAutoFit/>
            </a:bodyPr>
            <a:lstStyle/>
            <a:p>
              <a:r>
                <a:rPr lang="en-US" dirty="0"/>
                <a:t>Receptor probe(s) to establish risk</a:t>
              </a:r>
            </a:p>
          </p:txBody>
        </p:sp>
        <p:sp>
          <p:nvSpPr>
            <p:cNvPr id="8" name="Oval 7">
              <a:extLst>
                <a:ext uri="{FF2B5EF4-FFF2-40B4-BE49-F238E27FC236}">
                  <a16:creationId xmlns:a16="http://schemas.microsoft.com/office/drawing/2014/main" id="{FE845680-1AFF-544E-A3BE-E3DA8EA3BF56}"/>
                </a:ext>
              </a:extLst>
            </p:cNvPr>
            <p:cNvSpPr/>
            <p:nvPr/>
          </p:nvSpPr>
          <p:spPr>
            <a:xfrm rot="18876937">
              <a:off x="962462" y="3986326"/>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75192D5-6050-2247-A90C-91515D4DFA58}"/>
                </a:ext>
              </a:extLst>
            </p:cNvPr>
            <p:cNvSpPr/>
            <p:nvPr/>
          </p:nvSpPr>
          <p:spPr>
            <a:xfrm rot="18876937">
              <a:off x="962462" y="3646151"/>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C7D04CA-30D0-2F4C-98AE-73412780DB46}"/>
                </a:ext>
              </a:extLst>
            </p:cNvPr>
            <p:cNvSpPr/>
            <p:nvPr/>
          </p:nvSpPr>
          <p:spPr>
            <a:xfrm rot="18876937">
              <a:off x="962462" y="4326502"/>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9DF85DA-9EF9-4C47-B948-FC52D9DDC2AA}"/>
                </a:ext>
              </a:extLst>
            </p:cNvPr>
            <p:cNvSpPr/>
            <p:nvPr/>
          </p:nvSpPr>
          <p:spPr>
            <a:xfrm rot="18876937">
              <a:off x="1238432" y="3842162"/>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187B309-CBCB-2742-848B-183B0733B55D}"/>
                </a:ext>
              </a:extLst>
            </p:cNvPr>
            <p:cNvSpPr/>
            <p:nvPr/>
          </p:nvSpPr>
          <p:spPr>
            <a:xfrm rot="18876937">
              <a:off x="1238432" y="3501987"/>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CE6E448-4CED-EC4D-A7F0-04ACD0BEAB0F}"/>
                </a:ext>
              </a:extLst>
            </p:cNvPr>
            <p:cNvSpPr/>
            <p:nvPr/>
          </p:nvSpPr>
          <p:spPr>
            <a:xfrm rot="18876937">
              <a:off x="1238432" y="4182338"/>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122BEE5-23BA-7442-AE03-983C0530D118}"/>
                </a:ext>
              </a:extLst>
            </p:cNvPr>
            <p:cNvSpPr/>
            <p:nvPr/>
          </p:nvSpPr>
          <p:spPr>
            <a:xfrm rot="18876937">
              <a:off x="1559707" y="3693874"/>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70B63F-744D-E143-B22E-41C2D0B25CC7}"/>
                </a:ext>
              </a:extLst>
            </p:cNvPr>
            <p:cNvSpPr/>
            <p:nvPr/>
          </p:nvSpPr>
          <p:spPr>
            <a:xfrm rot="18876937">
              <a:off x="1559707" y="3353699"/>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30FF1C8-9B01-424F-93CF-7265B86D7DA9}"/>
                </a:ext>
              </a:extLst>
            </p:cNvPr>
            <p:cNvSpPr/>
            <p:nvPr/>
          </p:nvSpPr>
          <p:spPr>
            <a:xfrm rot="18876937">
              <a:off x="1559707" y="4034050"/>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75F41F4-682F-614E-872A-DD323B0C444B}"/>
                </a:ext>
              </a:extLst>
            </p:cNvPr>
            <p:cNvSpPr/>
            <p:nvPr/>
          </p:nvSpPr>
          <p:spPr>
            <a:xfrm rot="18876937">
              <a:off x="1893342" y="3557954"/>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44428C6-AF93-4E46-A965-CEB23FBFC572}"/>
                </a:ext>
              </a:extLst>
            </p:cNvPr>
            <p:cNvSpPr/>
            <p:nvPr/>
          </p:nvSpPr>
          <p:spPr>
            <a:xfrm rot="18876937">
              <a:off x="1893342" y="3217779"/>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25F9524F-6BF7-B04B-95EF-9050EEF7DF12}"/>
                </a:ext>
              </a:extLst>
            </p:cNvPr>
            <p:cNvSpPr/>
            <p:nvPr/>
          </p:nvSpPr>
          <p:spPr>
            <a:xfrm rot="18876937">
              <a:off x="1893342" y="3898130"/>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8A8FD21-F28D-674D-B1A9-95DE5FC38D05}"/>
                </a:ext>
              </a:extLst>
            </p:cNvPr>
            <p:cNvSpPr/>
            <p:nvPr/>
          </p:nvSpPr>
          <p:spPr>
            <a:xfrm rot="18876937">
              <a:off x="2169312" y="3413790"/>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0A710A6-6E69-5448-88AD-4DA279C2756B}"/>
                </a:ext>
              </a:extLst>
            </p:cNvPr>
            <p:cNvSpPr/>
            <p:nvPr/>
          </p:nvSpPr>
          <p:spPr>
            <a:xfrm rot="18876937">
              <a:off x="2169312" y="3073615"/>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D987242-EAB8-C041-8B45-768F32FBDEA9}"/>
                </a:ext>
              </a:extLst>
            </p:cNvPr>
            <p:cNvSpPr/>
            <p:nvPr/>
          </p:nvSpPr>
          <p:spPr>
            <a:xfrm rot="18876937">
              <a:off x="2169312" y="3753966"/>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97C92B6-461C-EE41-9F41-E6D0F72CCC16}"/>
                </a:ext>
              </a:extLst>
            </p:cNvPr>
            <p:cNvSpPr/>
            <p:nvPr/>
          </p:nvSpPr>
          <p:spPr>
            <a:xfrm rot="18876937">
              <a:off x="2490587" y="3265502"/>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E06F00A-1564-1542-B523-5F82FFBE3908}"/>
                </a:ext>
              </a:extLst>
            </p:cNvPr>
            <p:cNvSpPr/>
            <p:nvPr/>
          </p:nvSpPr>
          <p:spPr>
            <a:xfrm rot="18876937">
              <a:off x="2490587" y="2925327"/>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B1E6CBE-41F1-B84A-9DAA-91CE2403E67D}"/>
                </a:ext>
              </a:extLst>
            </p:cNvPr>
            <p:cNvSpPr/>
            <p:nvPr/>
          </p:nvSpPr>
          <p:spPr>
            <a:xfrm rot="18876937">
              <a:off x="2490587" y="3605678"/>
              <a:ext cx="228600" cy="228600"/>
            </a:xfrm>
            <a:prstGeom prst="ellipse">
              <a:avLst/>
            </a:prstGeom>
            <a:solidFill>
              <a:schemeClr val="accent3">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E2591A20-51BF-714A-BB53-2C9934D0C9D4}"/>
              </a:ext>
            </a:extLst>
          </p:cNvPr>
          <p:cNvPicPr>
            <a:picLocks noChangeAspect="1"/>
          </p:cNvPicPr>
          <p:nvPr/>
        </p:nvPicPr>
        <p:blipFill>
          <a:blip r:embed="rId3"/>
          <a:stretch>
            <a:fillRect/>
          </a:stretch>
        </p:blipFill>
        <p:spPr>
          <a:xfrm>
            <a:off x="7682613" y="3857962"/>
            <a:ext cx="3128714" cy="1821607"/>
          </a:xfrm>
          <a:prstGeom prst="rect">
            <a:avLst/>
          </a:prstGeom>
        </p:spPr>
      </p:pic>
      <p:sp>
        <p:nvSpPr>
          <p:cNvPr id="28" name="TextBox 27">
            <a:extLst>
              <a:ext uri="{FF2B5EF4-FFF2-40B4-BE49-F238E27FC236}">
                <a16:creationId xmlns:a16="http://schemas.microsoft.com/office/drawing/2014/main" id="{5314BA1D-193D-124F-B997-3247AA4A6590}"/>
              </a:ext>
            </a:extLst>
          </p:cNvPr>
          <p:cNvSpPr txBox="1"/>
          <p:nvPr/>
        </p:nvSpPr>
        <p:spPr>
          <a:xfrm>
            <a:off x="7422777" y="5762722"/>
            <a:ext cx="4020670" cy="923330"/>
          </a:xfrm>
          <a:prstGeom prst="rect">
            <a:avLst/>
          </a:prstGeom>
          <a:noFill/>
        </p:spPr>
        <p:txBody>
          <a:bodyPr wrap="square" rtlCol="0">
            <a:spAutoFit/>
          </a:bodyPr>
          <a:lstStyle/>
          <a:p>
            <a:r>
              <a:rPr lang="en-US" dirty="0"/>
              <a:t>Cough modeling using local-refinement (critical for turbulent fluid mechanics) </a:t>
            </a:r>
            <a:r>
              <a:rPr lang="en-US" i="1" dirty="0"/>
              <a:t>enabled by ASC NGS</a:t>
            </a:r>
          </a:p>
        </p:txBody>
      </p:sp>
      <p:pic>
        <p:nvPicPr>
          <p:cNvPr id="29" name="Picture 2" descr="Circles in the grass: Four San Francisco parks get social-distancing  markings - SFChronicle.com">
            <a:hlinkClick r:id="rId4"/>
            <a:extLst>
              <a:ext uri="{FF2B5EF4-FFF2-40B4-BE49-F238E27FC236}">
                <a16:creationId xmlns:a16="http://schemas.microsoft.com/office/drawing/2014/main" id="{DB5D72FB-95F1-7C4A-8D4B-8295DFD2E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72" y="1049483"/>
            <a:ext cx="2865119" cy="18288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29A40174-46E9-0C45-9995-BF82F9A62570}"/>
              </a:ext>
            </a:extLst>
          </p:cNvPr>
          <p:cNvSpPr txBox="1"/>
          <p:nvPr/>
        </p:nvSpPr>
        <p:spPr>
          <a:xfrm>
            <a:off x="7742272" y="3023994"/>
            <a:ext cx="4408523" cy="369332"/>
          </a:xfrm>
          <a:prstGeom prst="rect">
            <a:avLst/>
          </a:prstGeom>
          <a:noFill/>
        </p:spPr>
        <p:txBody>
          <a:bodyPr wrap="square" rtlCol="0">
            <a:spAutoFit/>
          </a:bodyPr>
          <a:lstStyle/>
          <a:p>
            <a:r>
              <a:rPr lang="en-US" dirty="0"/>
              <a:t>San Francisco open-space configuration</a:t>
            </a:r>
          </a:p>
        </p:txBody>
      </p:sp>
    </p:spTree>
    <p:extLst>
      <p:ext uri="{BB962C8B-B14F-4D97-AF65-F5344CB8AC3E}">
        <p14:creationId xmlns:p14="http://schemas.microsoft.com/office/powerpoint/2010/main" val="126633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F77C-D94D-F947-96DB-CACB1E3B1847}"/>
              </a:ext>
            </a:extLst>
          </p:cNvPr>
          <p:cNvSpPr>
            <a:spLocks noGrp="1"/>
          </p:cNvSpPr>
          <p:nvPr>
            <p:ph type="title"/>
          </p:nvPr>
        </p:nvSpPr>
        <p:spPr/>
        <p:txBody>
          <a:bodyPr/>
          <a:lstStyle/>
          <a:p>
            <a:r>
              <a:rPr lang="en-US" dirty="0"/>
              <a:t>Kneeling Humanoid; Cough in 0, 1, and 10 m/s Crossflow</a:t>
            </a:r>
          </a:p>
        </p:txBody>
      </p:sp>
      <p:sp>
        <p:nvSpPr>
          <p:cNvPr id="3" name="Slide Number Placeholder 2">
            <a:extLst>
              <a:ext uri="{FF2B5EF4-FFF2-40B4-BE49-F238E27FC236}">
                <a16:creationId xmlns:a16="http://schemas.microsoft.com/office/drawing/2014/main" id="{389D12D7-2475-3744-B789-95EA0C6EAA6F}"/>
              </a:ext>
            </a:extLst>
          </p:cNvPr>
          <p:cNvSpPr>
            <a:spLocks noGrp="1"/>
          </p:cNvSpPr>
          <p:nvPr>
            <p:ph type="sldNum" sz="quarter" idx="10"/>
          </p:nvPr>
        </p:nvSpPr>
        <p:spPr/>
        <p:txBody>
          <a:bodyPr/>
          <a:lstStyle/>
          <a:p>
            <a:fld id="{4FAB73BC-B049-4115-A692-8D63A059BFB8}" type="slidenum">
              <a:rPr lang="en-US" smtClean="0"/>
              <a:pPr/>
              <a:t>31</a:t>
            </a:fld>
            <a:endParaRPr lang="en-US" dirty="0"/>
          </a:p>
        </p:txBody>
      </p:sp>
      <p:pic>
        <p:nvPicPr>
          <p:cNvPr id="5" name="Picture 4">
            <a:extLst>
              <a:ext uri="{FF2B5EF4-FFF2-40B4-BE49-F238E27FC236}">
                <a16:creationId xmlns:a16="http://schemas.microsoft.com/office/drawing/2014/main" id="{60047E48-41BB-9A4F-A835-464247DBED56}"/>
              </a:ext>
            </a:extLst>
          </p:cNvPr>
          <p:cNvPicPr>
            <a:picLocks noChangeAspect="1"/>
          </p:cNvPicPr>
          <p:nvPr/>
        </p:nvPicPr>
        <p:blipFill>
          <a:blip r:embed="rId2"/>
          <a:stretch>
            <a:fillRect/>
          </a:stretch>
        </p:blipFill>
        <p:spPr>
          <a:xfrm>
            <a:off x="927852" y="1036036"/>
            <a:ext cx="2718486" cy="1828800"/>
          </a:xfrm>
          <a:prstGeom prst="rect">
            <a:avLst/>
          </a:prstGeom>
        </p:spPr>
      </p:pic>
      <p:pic>
        <p:nvPicPr>
          <p:cNvPr id="6" name="Picture 5">
            <a:extLst>
              <a:ext uri="{FF2B5EF4-FFF2-40B4-BE49-F238E27FC236}">
                <a16:creationId xmlns:a16="http://schemas.microsoft.com/office/drawing/2014/main" id="{82FF42F7-8AEF-5F48-9821-54C341EE4427}"/>
              </a:ext>
            </a:extLst>
          </p:cNvPr>
          <p:cNvPicPr>
            <a:picLocks noChangeAspect="1"/>
          </p:cNvPicPr>
          <p:nvPr/>
        </p:nvPicPr>
        <p:blipFill>
          <a:blip r:embed="rId3"/>
          <a:stretch>
            <a:fillRect/>
          </a:stretch>
        </p:blipFill>
        <p:spPr>
          <a:xfrm>
            <a:off x="3470628" y="1036036"/>
            <a:ext cx="2718486" cy="1828800"/>
          </a:xfrm>
          <a:prstGeom prst="rect">
            <a:avLst/>
          </a:prstGeom>
        </p:spPr>
      </p:pic>
      <p:pic>
        <p:nvPicPr>
          <p:cNvPr id="7" name="Picture 6">
            <a:extLst>
              <a:ext uri="{FF2B5EF4-FFF2-40B4-BE49-F238E27FC236}">
                <a16:creationId xmlns:a16="http://schemas.microsoft.com/office/drawing/2014/main" id="{38575C2C-6205-154A-8FC6-22386822E374}"/>
              </a:ext>
            </a:extLst>
          </p:cNvPr>
          <p:cNvPicPr>
            <a:picLocks noChangeAspect="1"/>
          </p:cNvPicPr>
          <p:nvPr/>
        </p:nvPicPr>
        <p:blipFill>
          <a:blip r:embed="rId4"/>
          <a:stretch>
            <a:fillRect/>
          </a:stretch>
        </p:blipFill>
        <p:spPr>
          <a:xfrm>
            <a:off x="6013403" y="1036036"/>
            <a:ext cx="2718486" cy="1828800"/>
          </a:xfrm>
          <a:prstGeom prst="rect">
            <a:avLst/>
          </a:prstGeom>
        </p:spPr>
      </p:pic>
      <p:pic>
        <p:nvPicPr>
          <p:cNvPr id="8" name="Picture 7">
            <a:extLst>
              <a:ext uri="{FF2B5EF4-FFF2-40B4-BE49-F238E27FC236}">
                <a16:creationId xmlns:a16="http://schemas.microsoft.com/office/drawing/2014/main" id="{C97444D7-1E73-A748-9A1D-356187F84645}"/>
              </a:ext>
            </a:extLst>
          </p:cNvPr>
          <p:cNvPicPr>
            <a:picLocks noChangeAspect="1"/>
          </p:cNvPicPr>
          <p:nvPr/>
        </p:nvPicPr>
        <p:blipFill>
          <a:blip r:embed="rId5"/>
          <a:stretch>
            <a:fillRect/>
          </a:stretch>
        </p:blipFill>
        <p:spPr>
          <a:xfrm>
            <a:off x="927852" y="3005047"/>
            <a:ext cx="2718486" cy="1828800"/>
          </a:xfrm>
          <a:prstGeom prst="rect">
            <a:avLst/>
          </a:prstGeom>
        </p:spPr>
      </p:pic>
      <p:pic>
        <p:nvPicPr>
          <p:cNvPr id="9" name="Picture 8">
            <a:extLst>
              <a:ext uri="{FF2B5EF4-FFF2-40B4-BE49-F238E27FC236}">
                <a16:creationId xmlns:a16="http://schemas.microsoft.com/office/drawing/2014/main" id="{ACCA3CA0-84CE-1D49-A949-40F62188736C}"/>
              </a:ext>
            </a:extLst>
          </p:cNvPr>
          <p:cNvPicPr>
            <a:picLocks noChangeAspect="1"/>
          </p:cNvPicPr>
          <p:nvPr/>
        </p:nvPicPr>
        <p:blipFill>
          <a:blip r:embed="rId6"/>
          <a:stretch>
            <a:fillRect/>
          </a:stretch>
        </p:blipFill>
        <p:spPr>
          <a:xfrm>
            <a:off x="3470627" y="3005047"/>
            <a:ext cx="2718486" cy="1828800"/>
          </a:xfrm>
          <a:prstGeom prst="rect">
            <a:avLst/>
          </a:prstGeom>
        </p:spPr>
      </p:pic>
      <p:pic>
        <p:nvPicPr>
          <p:cNvPr id="10" name="Picture 9">
            <a:extLst>
              <a:ext uri="{FF2B5EF4-FFF2-40B4-BE49-F238E27FC236}">
                <a16:creationId xmlns:a16="http://schemas.microsoft.com/office/drawing/2014/main" id="{5F7A7B4B-ECB6-9747-90ED-D14F864ECDE0}"/>
              </a:ext>
            </a:extLst>
          </p:cNvPr>
          <p:cNvPicPr>
            <a:picLocks noChangeAspect="1"/>
          </p:cNvPicPr>
          <p:nvPr/>
        </p:nvPicPr>
        <p:blipFill>
          <a:blip r:embed="rId7"/>
          <a:stretch>
            <a:fillRect/>
          </a:stretch>
        </p:blipFill>
        <p:spPr>
          <a:xfrm>
            <a:off x="6013403" y="3005047"/>
            <a:ext cx="2718486" cy="1828800"/>
          </a:xfrm>
          <a:prstGeom prst="rect">
            <a:avLst/>
          </a:prstGeom>
        </p:spPr>
      </p:pic>
      <p:pic>
        <p:nvPicPr>
          <p:cNvPr id="11" name="Picture 10">
            <a:extLst>
              <a:ext uri="{FF2B5EF4-FFF2-40B4-BE49-F238E27FC236}">
                <a16:creationId xmlns:a16="http://schemas.microsoft.com/office/drawing/2014/main" id="{4A4F58F7-607C-7D4F-81A7-2C79D66FFC8E}"/>
              </a:ext>
            </a:extLst>
          </p:cNvPr>
          <p:cNvPicPr>
            <a:picLocks noChangeAspect="1"/>
          </p:cNvPicPr>
          <p:nvPr/>
        </p:nvPicPr>
        <p:blipFill>
          <a:blip r:embed="rId8"/>
          <a:stretch>
            <a:fillRect/>
          </a:stretch>
        </p:blipFill>
        <p:spPr>
          <a:xfrm>
            <a:off x="866278" y="4941660"/>
            <a:ext cx="2718486" cy="1828800"/>
          </a:xfrm>
          <a:prstGeom prst="rect">
            <a:avLst/>
          </a:prstGeom>
        </p:spPr>
      </p:pic>
      <p:pic>
        <p:nvPicPr>
          <p:cNvPr id="12" name="Picture 11">
            <a:extLst>
              <a:ext uri="{FF2B5EF4-FFF2-40B4-BE49-F238E27FC236}">
                <a16:creationId xmlns:a16="http://schemas.microsoft.com/office/drawing/2014/main" id="{2F59A5F0-11E3-0D4C-AAB9-55E20DD575D5}"/>
              </a:ext>
            </a:extLst>
          </p:cNvPr>
          <p:cNvPicPr>
            <a:picLocks noChangeAspect="1"/>
          </p:cNvPicPr>
          <p:nvPr/>
        </p:nvPicPr>
        <p:blipFill>
          <a:blip r:embed="rId9"/>
          <a:stretch>
            <a:fillRect/>
          </a:stretch>
        </p:blipFill>
        <p:spPr>
          <a:xfrm>
            <a:off x="3439841" y="4941660"/>
            <a:ext cx="2718486" cy="1828800"/>
          </a:xfrm>
          <a:prstGeom prst="rect">
            <a:avLst/>
          </a:prstGeom>
        </p:spPr>
      </p:pic>
      <p:pic>
        <p:nvPicPr>
          <p:cNvPr id="13" name="Picture 12">
            <a:extLst>
              <a:ext uri="{FF2B5EF4-FFF2-40B4-BE49-F238E27FC236}">
                <a16:creationId xmlns:a16="http://schemas.microsoft.com/office/drawing/2014/main" id="{6CC17F43-42B9-894D-9DA0-267E2DC897DF}"/>
              </a:ext>
            </a:extLst>
          </p:cNvPr>
          <p:cNvPicPr>
            <a:picLocks noChangeAspect="1"/>
          </p:cNvPicPr>
          <p:nvPr/>
        </p:nvPicPr>
        <p:blipFill>
          <a:blip r:embed="rId10"/>
          <a:stretch>
            <a:fillRect/>
          </a:stretch>
        </p:blipFill>
        <p:spPr>
          <a:xfrm>
            <a:off x="6013403" y="4941660"/>
            <a:ext cx="2718486" cy="1828800"/>
          </a:xfrm>
          <a:prstGeom prst="rect">
            <a:avLst/>
          </a:prstGeom>
        </p:spPr>
      </p:pic>
      <p:sp>
        <p:nvSpPr>
          <p:cNvPr id="14" name="TextBox 13">
            <a:extLst>
              <a:ext uri="{FF2B5EF4-FFF2-40B4-BE49-F238E27FC236}">
                <a16:creationId xmlns:a16="http://schemas.microsoft.com/office/drawing/2014/main" id="{64EBDC8B-9C2E-9A4A-AF23-6BAAA5E288B8}"/>
              </a:ext>
            </a:extLst>
          </p:cNvPr>
          <p:cNvSpPr txBox="1"/>
          <p:nvPr/>
        </p:nvSpPr>
        <p:spPr>
          <a:xfrm>
            <a:off x="60914" y="1765770"/>
            <a:ext cx="782587" cy="369332"/>
          </a:xfrm>
          <a:prstGeom prst="rect">
            <a:avLst/>
          </a:prstGeom>
          <a:noFill/>
        </p:spPr>
        <p:txBody>
          <a:bodyPr wrap="none" rtlCol="0">
            <a:spAutoFit/>
          </a:bodyPr>
          <a:lstStyle/>
          <a:p>
            <a:r>
              <a:rPr lang="en-US" dirty="0"/>
              <a:t>0 m/s</a:t>
            </a:r>
          </a:p>
        </p:txBody>
      </p:sp>
      <p:sp>
        <p:nvSpPr>
          <p:cNvPr id="15" name="TextBox 14">
            <a:extLst>
              <a:ext uri="{FF2B5EF4-FFF2-40B4-BE49-F238E27FC236}">
                <a16:creationId xmlns:a16="http://schemas.microsoft.com/office/drawing/2014/main" id="{9978FEBA-9DDC-2949-AC97-44882B0E3FDF}"/>
              </a:ext>
            </a:extLst>
          </p:cNvPr>
          <p:cNvSpPr txBox="1"/>
          <p:nvPr/>
        </p:nvSpPr>
        <p:spPr>
          <a:xfrm>
            <a:off x="60914" y="3734781"/>
            <a:ext cx="782587" cy="369332"/>
          </a:xfrm>
          <a:prstGeom prst="rect">
            <a:avLst/>
          </a:prstGeom>
          <a:noFill/>
        </p:spPr>
        <p:txBody>
          <a:bodyPr wrap="none" rtlCol="0">
            <a:spAutoFit/>
          </a:bodyPr>
          <a:lstStyle/>
          <a:p>
            <a:r>
              <a:rPr lang="en-US" dirty="0"/>
              <a:t>1 m/s</a:t>
            </a:r>
          </a:p>
        </p:txBody>
      </p:sp>
      <p:sp>
        <p:nvSpPr>
          <p:cNvPr id="16" name="TextBox 15">
            <a:extLst>
              <a:ext uri="{FF2B5EF4-FFF2-40B4-BE49-F238E27FC236}">
                <a16:creationId xmlns:a16="http://schemas.microsoft.com/office/drawing/2014/main" id="{65B4AFD1-C8B4-F244-B68B-A5F8A6DB0FB9}"/>
              </a:ext>
            </a:extLst>
          </p:cNvPr>
          <p:cNvSpPr txBox="1"/>
          <p:nvPr/>
        </p:nvSpPr>
        <p:spPr>
          <a:xfrm>
            <a:off x="0" y="5671394"/>
            <a:ext cx="904415" cy="369332"/>
          </a:xfrm>
          <a:prstGeom prst="rect">
            <a:avLst/>
          </a:prstGeom>
          <a:noFill/>
        </p:spPr>
        <p:txBody>
          <a:bodyPr wrap="none" rtlCol="0">
            <a:spAutoFit/>
          </a:bodyPr>
          <a:lstStyle/>
          <a:p>
            <a:r>
              <a:rPr lang="en-US" dirty="0"/>
              <a:t>10 m/s</a:t>
            </a:r>
          </a:p>
        </p:txBody>
      </p:sp>
      <p:pic>
        <p:nvPicPr>
          <p:cNvPr id="17" name="Picture 16">
            <a:extLst>
              <a:ext uri="{FF2B5EF4-FFF2-40B4-BE49-F238E27FC236}">
                <a16:creationId xmlns:a16="http://schemas.microsoft.com/office/drawing/2014/main" id="{05E7D221-2CB4-FF44-93CD-0DDA075837D9}"/>
              </a:ext>
            </a:extLst>
          </p:cNvPr>
          <p:cNvPicPr>
            <a:picLocks noChangeAspect="1"/>
          </p:cNvPicPr>
          <p:nvPr/>
        </p:nvPicPr>
        <p:blipFill>
          <a:blip r:embed="rId11"/>
          <a:stretch>
            <a:fillRect/>
          </a:stretch>
        </p:blipFill>
        <p:spPr>
          <a:xfrm>
            <a:off x="8840356" y="1765770"/>
            <a:ext cx="3311204" cy="2227537"/>
          </a:xfrm>
          <a:prstGeom prst="rect">
            <a:avLst/>
          </a:prstGeom>
        </p:spPr>
      </p:pic>
      <p:pic>
        <p:nvPicPr>
          <p:cNvPr id="18" name="Picture 17">
            <a:extLst>
              <a:ext uri="{FF2B5EF4-FFF2-40B4-BE49-F238E27FC236}">
                <a16:creationId xmlns:a16="http://schemas.microsoft.com/office/drawing/2014/main" id="{1E790205-C310-C143-BD0B-934CF2E82EF7}"/>
              </a:ext>
            </a:extLst>
          </p:cNvPr>
          <p:cNvPicPr>
            <a:picLocks noChangeAspect="1"/>
          </p:cNvPicPr>
          <p:nvPr/>
        </p:nvPicPr>
        <p:blipFill>
          <a:blip r:embed="rId12"/>
          <a:stretch>
            <a:fillRect/>
          </a:stretch>
        </p:blipFill>
        <p:spPr>
          <a:xfrm>
            <a:off x="9015047" y="4288507"/>
            <a:ext cx="2961822" cy="2227537"/>
          </a:xfrm>
          <a:prstGeom prst="rect">
            <a:avLst/>
          </a:prstGeom>
        </p:spPr>
      </p:pic>
      <p:sp>
        <p:nvSpPr>
          <p:cNvPr id="19" name="TextBox 18">
            <a:extLst>
              <a:ext uri="{FF2B5EF4-FFF2-40B4-BE49-F238E27FC236}">
                <a16:creationId xmlns:a16="http://schemas.microsoft.com/office/drawing/2014/main" id="{6784358B-FD0F-E547-9005-CE9A8B966F4F}"/>
              </a:ext>
            </a:extLst>
          </p:cNvPr>
          <p:cNvSpPr txBox="1"/>
          <p:nvPr/>
        </p:nvSpPr>
        <p:spPr>
          <a:xfrm>
            <a:off x="9329529" y="1077737"/>
            <a:ext cx="2332858" cy="369332"/>
          </a:xfrm>
          <a:prstGeom prst="rect">
            <a:avLst/>
          </a:prstGeom>
          <a:noFill/>
        </p:spPr>
        <p:txBody>
          <a:bodyPr wrap="square" rtlCol="0">
            <a:spAutoFit/>
          </a:bodyPr>
          <a:lstStyle/>
          <a:p>
            <a:r>
              <a:rPr lang="en-US" dirty="0"/>
              <a:t>10 m/s crossflow</a:t>
            </a:r>
          </a:p>
        </p:txBody>
      </p:sp>
    </p:spTree>
    <p:extLst>
      <p:ext uri="{BB962C8B-B14F-4D97-AF65-F5344CB8AC3E}">
        <p14:creationId xmlns:p14="http://schemas.microsoft.com/office/powerpoint/2010/main" val="104431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F77C-D94D-F947-96DB-CACB1E3B1847}"/>
              </a:ext>
            </a:extLst>
          </p:cNvPr>
          <p:cNvSpPr>
            <a:spLocks noGrp="1"/>
          </p:cNvSpPr>
          <p:nvPr>
            <p:ph type="title"/>
          </p:nvPr>
        </p:nvSpPr>
        <p:spPr/>
        <p:txBody>
          <a:bodyPr/>
          <a:lstStyle/>
          <a:p>
            <a:r>
              <a:rPr lang="en-US" dirty="0"/>
              <a:t>Standing Humanoid Coughing (10, 20 m/s); 0 m/s Crossflow</a:t>
            </a:r>
          </a:p>
        </p:txBody>
      </p:sp>
      <p:sp>
        <p:nvSpPr>
          <p:cNvPr id="3" name="Slide Number Placeholder 2">
            <a:extLst>
              <a:ext uri="{FF2B5EF4-FFF2-40B4-BE49-F238E27FC236}">
                <a16:creationId xmlns:a16="http://schemas.microsoft.com/office/drawing/2014/main" id="{389D12D7-2475-3744-B789-95EA0C6EAA6F}"/>
              </a:ext>
            </a:extLst>
          </p:cNvPr>
          <p:cNvSpPr>
            <a:spLocks noGrp="1"/>
          </p:cNvSpPr>
          <p:nvPr>
            <p:ph type="sldNum" sz="quarter" idx="10"/>
          </p:nvPr>
        </p:nvSpPr>
        <p:spPr/>
        <p:txBody>
          <a:bodyPr/>
          <a:lstStyle/>
          <a:p>
            <a:fld id="{4FAB73BC-B049-4115-A692-8D63A059BFB8}" type="slidenum">
              <a:rPr lang="en-US" smtClean="0"/>
              <a:pPr/>
              <a:t>32</a:t>
            </a:fld>
            <a:endParaRPr lang="en-US" dirty="0"/>
          </a:p>
        </p:txBody>
      </p:sp>
      <p:pic>
        <p:nvPicPr>
          <p:cNvPr id="20" name="Picture 19">
            <a:extLst>
              <a:ext uri="{FF2B5EF4-FFF2-40B4-BE49-F238E27FC236}">
                <a16:creationId xmlns:a16="http://schemas.microsoft.com/office/drawing/2014/main" id="{1867FD94-42B0-FA45-A804-D051BD875A85}"/>
              </a:ext>
            </a:extLst>
          </p:cNvPr>
          <p:cNvPicPr>
            <a:picLocks noChangeAspect="1"/>
          </p:cNvPicPr>
          <p:nvPr/>
        </p:nvPicPr>
        <p:blipFill>
          <a:blip r:embed="rId6"/>
          <a:stretch>
            <a:fillRect/>
          </a:stretch>
        </p:blipFill>
        <p:spPr>
          <a:xfrm>
            <a:off x="522947" y="3841596"/>
            <a:ext cx="5064981" cy="2971800"/>
          </a:xfrm>
          <a:prstGeom prst="rect">
            <a:avLst/>
          </a:prstGeom>
        </p:spPr>
      </p:pic>
      <p:cxnSp>
        <p:nvCxnSpPr>
          <p:cNvPr id="21" name="Straight Arrow Connector 20">
            <a:extLst>
              <a:ext uri="{FF2B5EF4-FFF2-40B4-BE49-F238E27FC236}">
                <a16:creationId xmlns:a16="http://schemas.microsoft.com/office/drawing/2014/main" id="{85AEE610-58B6-3947-8064-83E5D9CA84E9}"/>
              </a:ext>
            </a:extLst>
          </p:cNvPr>
          <p:cNvCxnSpPr>
            <a:cxnSpLocks/>
          </p:cNvCxnSpPr>
          <p:nvPr/>
        </p:nvCxnSpPr>
        <p:spPr>
          <a:xfrm flipV="1">
            <a:off x="1054202" y="5820937"/>
            <a:ext cx="2457744" cy="8133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D6C75E1-4B6D-8B41-9037-CA1CBE0BE3F0}"/>
              </a:ext>
            </a:extLst>
          </p:cNvPr>
          <p:cNvSpPr txBox="1"/>
          <p:nvPr/>
        </p:nvSpPr>
        <p:spPr>
          <a:xfrm>
            <a:off x="2554732" y="6111980"/>
            <a:ext cx="1217000" cy="369332"/>
          </a:xfrm>
          <a:prstGeom prst="rect">
            <a:avLst/>
          </a:prstGeom>
          <a:noFill/>
        </p:spPr>
        <p:txBody>
          <a:bodyPr wrap="none" rtlCol="0">
            <a:spAutoFit/>
          </a:bodyPr>
          <a:lstStyle/>
          <a:p>
            <a:r>
              <a:rPr lang="en-US" dirty="0">
                <a:solidFill>
                  <a:schemeClr val="bg1"/>
                </a:solidFill>
              </a:rPr>
              <a:t>~4 meters</a:t>
            </a:r>
          </a:p>
        </p:txBody>
      </p:sp>
      <p:sp>
        <p:nvSpPr>
          <p:cNvPr id="23" name="TextBox 22">
            <a:extLst>
              <a:ext uri="{FF2B5EF4-FFF2-40B4-BE49-F238E27FC236}">
                <a16:creationId xmlns:a16="http://schemas.microsoft.com/office/drawing/2014/main" id="{E6D63F34-5340-7C45-AF75-5124C30B8DD2}"/>
              </a:ext>
            </a:extLst>
          </p:cNvPr>
          <p:cNvSpPr txBox="1"/>
          <p:nvPr/>
        </p:nvSpPr>
        <p:spPr>
          <a:xfrm>
            <a:off x="4672359" y="3417391"/>
            <a:ext cx="904415" cy="369332"/>
          </a:xfrm>
          <a:prstGeom prst="rect">
            <a:avLst/>
          </a:prstGeom>
          <a:noFill/>
        </p:spPr>
        <p:txBody>
          <a:bodyPr wrap="none" rtlCol="0">
            <a:spAutoFit/>
          </a:bodyPr>
          <a:lstStyle/>
          <a:p>
            <a:r>
              <a:rPr lang="en-US" dirty="0">
                <a:solidFill>
                  <a:schemeClr val="bg1"/>
                </a:solidFill>
              </a:rPr>
              <a:t>10 m/s</a:t>
            </a:r>
          </a:p>
        </p:txBody>
      </p:sp>
      <p:sp>
        <p:nvSpPr>
          <p:cNvPr id="24" name="TextBox 23">
            <a:extLst>
              <a:ext uri="{FF2B5EF4-FFF2-40B4-BE49-F238E27FC236}">
                <a16:creationId xmlns:a16="http://schemas.microsoft.com/office/drawing/2014/main" id="{E709C4A6-4A2B-A74B-A999-70746AB83CC3}"/>
              </a:ext>
            </a:extLst>
          </p:cNvPr>
          <p:cNvSpPr txBox="1"/>
          <p:nvPr/>
        </p:nvSpPr>
        <p:spPr>
          <a:xfrm>
            <a:off x="4683509" y="6432913"/>
            <a:ext cx="904415" cy="369332"/>
          </a:xfrm>
          <a:prstGeom prst="rect">
            <a:avLst/>
          </a:prstGeom>
          <a:noFill/>
        </p:spPr>
        <p:txBody>
          <a:bodyPr wrap="none" rtlCol="0">
            <a:spAutoFit/>
          </a:bodyPr>
          <a:lstStyle/>
          <a:p>
            <a:r>
              <a:rPr lang="en-US" dirty="0">
                <a:solidFill>
                  <a:schemeClr val="bg1"/>
                </a:solidFill>
              </a:rPr>
              <a:t>20 m/s</a:t>
            </a:r>
          </a:p>
        </p:txBody>
      </p:sp>
      <p:cxnSp>
        <p:nvCxnSpPr>
          <p:cNvPr id="25" name="Straight Arrow Connector 24">
            <a:extLst>
              <a:ext uri="{FF2B5EF4-FFF2-40B4-BE49-F238E27FC236}">
                <a16:creationId xmlns:a16="http://schemas.microsoft.com/office/drawing/2014/main" id="{30BC515C-7D44-9F49-ABF4-0589BFCBA8A8}"/>
              </a:ext>
            </a:extLst>
          </p:cNvPr>
          <p:cNvCxnSpPr>
            <a:cxnSpLocks/>
          </p:cNvCxnSpPr>
          <p:nvPr/>
        </p:nvCxnSpPr>
        <p:spPr>
          <a:xfrm flipV="1">
            <a:off x="1117394" y="4336329"/>
            <a:ext cx="2818986" cy="666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2912EB8-0F93-A94D-8094-C4B05BECF3F4}"/>
              </a:ext>
            </a:extLst>
          </p:cNvPr>
          <p:cNvSpPr txBox="1"/>
          <p:nvPr/>
        </p:nvSpPr>
        <p:spPr>
          <a:xfrm>
            <a:off x="3194372" y="4545618"/>
            <a:ext cx="1217000" cy="369332"/>
          </a:xfrm>
          <a:prstGeom prst="rect">
            <a:avLst/>
          </a:prstGeom>
          <a:noFill/>
        </p:spPr>
        <p:txBody>
          <a:bodyPr wrap="none" rtlCol="0">
            <a:spAutoFit/>
          </a:bodyPr>
          <a:lstStyle/>
          <a:p>
            <a:r>
              <a:rPr lang="en-US" dirty="0">
                <a:solidFill>
                  <a:srgbClr val="FF0000"/>
                </a:solidFill>
              </a:rPr>
              <a:t>~5 meters</a:t>
            </a:r>
          </a:p>
        </p:txBody>
      </p:sp>
      <p:grpSp>
        <p:nvGrpSpPr>
          <p:cNvPr id="27" name="Group 26">
            <a:extLst>
              <a:ext uri="{FF2B5EF4-FFF2-40B4-BE49-F238E27FC236}">
                <a16:creationId xmlns:a16="http://schemas.microsoft.com/office/drawing/2014/main" id="{DAD3C57A-2B46-DE4B-84CF-8782C376DE42}"/>
              </a:ext>
            </a:extLst>
          </p:cNvPr>
          <p:cNvGrpSpPr/>
          <p:nvPr/>
        </p:nvGrpSpPr>
        <p:grpSpPr>
          <a:xfrm>
            <a:off x="522947" y="833651"/>
            <a:ext cx="5064981" cy="2971800"/>
            <a:chOff x="522947" y="833651"/>
            <a:chExt cx="5064981" cy="2971800"/>
          </a:xfrm>
        </p:grpSpPr>
        <p:pic>
          <p:nvPicPr>
            <p:cNvPr id="28" name="Picture 27">
              <a:extLst>
                <a:ext uri="{FF2B5EF4-FFF2-40B4-BE49-F238E27FC236}">
                  <a16:creationId xmlns:a16="http://schemas.microsoft.com/office/drawing/2014/main" id="{204C219D-FAF9-B640-B2FB-4B4817964321}"/>
                </a:ext>
              </a:extLst>
            </p:cNvPr>
            <p:cNvPicPr>
              <a:picLocks noChangeAspect="1"/>
            </p:cNvPicPr>
            <p:nvPr/>
          </p:nvPicPr>
          <p:blipFill>
            <a:blip r:embed="rId7"/>
            <a:stretch>
              <a:fillRect/>
            </a:stretch>
          </p:blipFill>
          <p:spPr>
            <a:xfrm>
              <a:off x="522947" y="833651"/>
              <a:ext cx="5064981" cy="2971800"/>
            </a:xfrm>
            <a:prstGeom prst="rect">
              <a:avLst/>
            </a:prstGeom>
          </p:spPr>
        </p:pic>
        <p:sp>
          <p:nvSpPr>
            <p:cNvPr id="29" name="TextBox 28">
              <a:extLst>
                <a:ext uri="{FF2B5EF4-FFF2-40B4-BE49-F238E27FC236}">
                  <a16:creationId xmlns:a16="http://schemas.microsoft.com/office/drawing/2014/main" id="{CAD66799-B515-554E-A01B-252104AF37F3}"/>
                </a:ext>
              </a:extLst>
            </p:cNvPr>
            <p:cNvSpPr txBox="1"/>
            <p:nvPr/>
          </p:nvSpPr>
          <p:spPr>
            <a:xfrm>
              <a:off x="2446937" y="3098493"/>
              <a:ext cx="1217000" cy="369332"/>
            </a:xfrm>
            <a:prstGeom prst="rect">
              <a:avLst/>
            </a:prstGeom>
            <a:noFill/>
          </p:spPr>
          <p:txBody>
            <a:bodyPr wrap="none" rtlCol="0">
              <a:spAutoFit/>
            </a:bodyPr>
            <a:lstStyle/>
            <a:p>
              <a:r>
                <a:rPr lang="en-US" dirty="0">
                  <a:solidFill>
                    <a:schemeClr val="bg1"/>
                  </a:solidFill>
                </a:rPr>
                <a:t>~3 meters</a:t>
              </a:r>
            </a:p>
          </p:txBody>
        </p:sp>
        <p:cxnSp>
          <p:nvCxnSpPr>
            <p:cNvPr id="30" name="Straight Arrow Connector 29">
              <a:extLst>
                <a:ext uri="{FF2B5EF4-FFF2-40B4-BE49-F238E27FC236}">
                  <a16:creationId xmlns:a16="http://schemas.microsoft.com/office/drawing/2014/main" id="{A693F0B8-8B4F-F947-B9AF-61471BDBBA97}"/>
                </a:ext>
              </a:extLst>
            </p:cNvPr>
            <p:cNvCxnSpPr>
              <a:cxnSpLocks/>
            </p:cNvCxnSpPr>
            <p:nvPr/>
          </p:nvCxnSpPr>
          <p:spPr>
            <a:xfrm flipV="1">
              <a:off x="1072790" y="2939991"/>
              <a:ext cx="1982647" cy="67973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F944594-C6F4-AF45-B378-B2D90391F6B8}"/>
                </a:ext>
              </a:extLst>
            </p:cNvPr>
            <p:cNvCxnSpPr>
              <a:cxnSpLocks/>
            </p:cNvCxnSpPr>
            <p:nvPr/>
          </p:nvCxnSpPr>
          <p:spPr>
            <a:xfrm flipV="1">
              <a:off x="1080227" y="1415299"/>
              <a:ext cx="2253989" cy="5949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F9154A2-CC23-DC4F-926F-ABA7129C33DB}"/>
                </a:ext>
              </a:extLst>
            </p:cNvPr>
            <p:cNvSpPr txBox="1"/>
            <p:nvPr/>
          </p:nvSpPr>
          <p:spPr>
            <a:xfrm>
              <a:off x="3212960" y="1531073"/>
              <a:ext cx="1217000" cy="369332"/>
            </a:xfrm>
            <a:prstGeom prst="rect">
              <a:avLst/>
            </a:prstGeom>
            <a:noFill/>
          </p:spPr>
          <p:txBody>
            <a:bodyPr wrap="none" rtlCol="0">
              <a:spAutoFit/>
            </a:bodyPr>
            <a:lstStyle/>
            <a:p>
              <a:r>
                <a:rPr lang="en-US" dirty="0">
                  <a:solidFill>
                    <a:srgbClr val="FF0000"/>
                  </a:solidFill>
                </a:rPr>
                <a:t>~4 meters</a:t>
              </a:r>
            </a:p>
          </p:txBody>
        </p:sp>
      </p:grpSp>
      <p:sp>
        <p:nvSpPr>
          <p:cNvPr id="33" name="TextBox 32">
            <a:extLst>
              <a:ext uri="{FF2B5EF4-FFF2-40B4-BE49-F238E27FC236}">
                <a16:creationId xmlns:a16="http://schemas.microsoft.com/office/drawing/2014/main" id="{45FC0136-BAE6-A647-B9EC-816195D38029}"/>
              </a:ext>
            </a:extLst>
          </p:cNvPr>
          <p:cNvSpPr txBox="1"/>
          <p:nvPr/>
        </p:nvSpPr>
        <p:spPr>
          <a:xfrm>
            <a:off x="4683509" y="3428767"/>
            <a:ext cx="904415" cy="369332"/>
          </a:xfrm>
          <a:prstGeom prst="rect">
            <a:avLst/>
          </a:prstGeom>
          <a:noFill/>
        </p:spPr>
        <p:txBody>
          <a:bodyPr wrap="none" rtlCol="0">
            <a:spAutoFit/>
          </a:bodyPr>
          <a:lstStyle/>
          <a:p>
            <a:r>
              <a:rPr lang="en-US" dirty="0">
                <a:solidFill>
                  <a:schemeClr val="bg1"/>
                </a:solidFill>
              </a:rPr>
              <a:t>10 m/s</a:t>
            </a:r>
          </a:p>
        </p:txBody>
      </p:sp>
      <p:pic>
        <p:nvPicPr>
          <p:cNvPr id="34" name="cough10mpsZeroCrossFlowNoShield.mp4" descr="cough10mpsZeroCrossFlowNoShield.mp4">
            <a:hlinkClick r:id="" action="ppaction://media"/>
            <a:extLst>
              <a:ext uri="{FF2B5EF4-FFF2-40B4-BE49-F238E27FC236}">
                <a16:creationId xmlns:a16="http://schemas.microsoft.com/office/drawing/2014/main" id="{B81DA1FC-A1A2-3444-B380-996A5D26FBB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87669" y="946667"/>
            <a:ext cx="4674802" cy="2743200"/>
          </a:xfrm>
          <a:prstGeom prst="rect">
            <a:avLst/>
          </a:prstGeom>
        </p:spPr>
      </p:pic>
      <p:pic>
        <p:nvPicPr>
          <p:cNvPr id="35" name="cough20mpsZeroCrossFlowNoShieldR3.mp4" descr="cough20mpsZeroCrossFlowNoShieldR3.mp4">
            <a:hlinkClick r:id="" action="ppaction://media"/>
            <a:extLst>
              <a:ext uri="{FF2B5EF4-FFF2-40B4-BE49-F238E27FC236}">
                <a16:creationId xmlns:a16="http://schemas.microsoft.com/office/drawing/2014/main" id="{ECB8D8A6-38FC-534C-BB60-647A386520A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87669" y="3973392"/>
            <a:ext cx="4674802" cy="2743200"/>
          </a:xfrm>
          <a:prstGeom prst="rect">
            <a:avLst/>
          </a:prstGeom>
        </p:spPr>
      </p:pic>
    </p:spTree>
    <p:extLst>
      <p:ext uri="{BB962C8B-B14F-4D97-AF65-F5344CB8AC3E}">
        <p14:creationId xmlns:p14="http://schemas.microsoft.com/office/powerpoint/2010/main" val="410724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88"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625"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4"/>
                                        </p:tgtEl>
                                      </p:cBhvr>
                                    </p:cmd>
                                  </p:childTnLst>
                                </p:cTn>
                              </p:par>
                            </p:childTnLst>
                          </p:cTn>
                        </p:par>
                      </p:childTnLst>
                    </p:cTn>
                  </p:par>
                </p:childTnLst>
              </p:cTn>
              <p:nextCondLst>
                <p:cond evt="onClick" delay="0">
                  <p:tgtEl>
                    <p:spTgt spid="34"/>
                  </p:tgtEl>
                </p:cond>
              </p:nextCondLst>
            </p:seq>
            <p:video>
              <p:cMediaNode vol="80000">
                <p:cTn id="16" fill="hold" display="0">
                  <p:stCondLst>
                    <p:cond delay="indefinite"/>
                  </p:stCondLst>
                </p:cTn>
                <p:tgtEl>
                  <p:spTgt spid="34"/>
                </p:tgtEl>
              </p:cMediaNode>
            </p:video>
            <p:seq concurrent="1" nextAc="seek">
              <p:cTn id="17" restart="whenNotActive" fill="hold" evtFilter="cancelBubble" nodeType="interactiveSeq">
                <p:stCondLst>
                  <p:cond evt="onClick" delay="0">
                    <p:tgtEl>
                      <p:spTgt spid="3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5"/>
                                        </p:tgtEl>
                                      </p:cBhvr>
                                    </p:cmd>
                                  </p:childTnLst>
                                </p:cTn>
                              </p:par>
                            </p:childTnLst>
                          </p:cTn>
                        </p:par>
                      </p:childTnLst>
                    </p:cTn>
                  </p:par>
                </p:childTnLst>
              </p:cTn>
              <p:nextCondLst>
                <p:cond evt="onClick" delay="0">
                  <p:tgtEl>
                    <p:spTgt spid="35"/>
                  </p:tgtEl>
                </p:cond>
              </p:nextCondLst>
            </p:seq>
            <p:video>
              <p:cMediaNode vol="80000">
                <p:cTn id="22" fill="hold" display="0">
                  <p:stCondLst>
                    <p:cond delay="indefinite"/>
                  </p:stCondLst>
                </p:cTn>
                <p:tgtEl>
                  <p:spTgt spid="3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F77C-D94D-F947-96DB-CACB1E3B1847}"/>
              </a:ext>
            </a:extLst>
          </p:cNvPr>
          <p:cNvSpPr>
            <a:spLocks noGrp="1"/>
          </p:cNvSpPr>
          <p:nvPr>
            <p:ph type="title"/>
          </p:nvPr>
        </p:nvSpPr>
        <p:spPr/>
        <p:txBody>
          <a:bodyPr/>
          <a:lstStyle/>
          <a:p>
            <a:r>
              <a:rPr lang="en-US" dirty="0"/>
              <a:t>Standing Humanoid Coughing (10, 20 m/s); 0 m/s Crossflow: Wall</a:t>
            </a:r>
          </a:p>
        </p:txBody>
      </p:sp>
      <p:sp>
        <p:nvSpPr>
          <p:cNvPr id="3" name="Slide Number Placeholder 2">
            <a:extLst>
              <a:ext uri="{FF2B5EF4-FFF2-40B4-BE49-F238E27FC236}">
                <a16:creationId xmlns:a16="http://schemas.microsoft.com/office/drawing/2014/main" id="{389D12D7-2475-3744-B789-95EA0C6EAA6F}"/>
              </a:ext>
            </a:extLst>
          </p:cNvPr>
          <p:cNvSpPr>
            <a:spLocks noGrp="1"/>
          </p:cNvSpPr>
          <p:nvPr>
            <p:ph type="sldNum" sz="quarter" idx="10"/>
          </p:nvPr>
        </p:nvSpPr>
        <p:spPr/>
        <p:txBody>
          <a:bodyPr/>
          <a:lstStyle/>
          <a:p>
            <a:fld id="{4FAB73BC-B049-4115-A692-8D63A059BFB8}" type="slidenum">
              <a:rPr lang="en-US" smtClean="0"/>
              <a:pPr/>
              <a:t>33</a:t>
            </a:fld>
            <a:endParaRPr lang="en-US" dirty="0"/>
          </a:p>
        </p:txBody>
      </p:sp>
      <p:cxnSp>
        <p:nvCxnSpPr>
          <p:cNvPr id="21" name="Straight Arrow Connector 20">
            <a:extLst>
              <a:ext uri="{FF2B5EF4-FFF2-40B4-BE49-F238E27FC236}">
                <a16:creationId xmlns:a16="http://schemas.microsoft.com/office/drawing/2014/main" id="{85AEE610-58B6-3947-8064-83E5D9CA84E9}"/>
              </a:ext>
            </a:extLst>
          </p:cNvPr>
          <p:cNvCxnSpPr>
            <a:cxnSpLocks/>
          </p:cNvCxnSpPr>
          <p:nvPr/>
        </p:nvCxnSpPr>
        <p:spPr>
          <a:xfrm flipV="1">
            <a:off x="1054202" y="5820937"/>
            <a:ext cx="2457744" cy="8133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D6C75E1-4B6D-8B41-9037-CA1CBE0BE3F0}"/>
              </a:ext>
            </a:extLst>
          </p:cNvPr>
          <p:cNvSpPr txBox="1"/>
          <p:nvPr/>
        </p:nvSpPr>
        <p:spPr>
          <a:xfrm>
            <a:off x="2554732" y="6111980"/>
            <a:ext cx="1217000" cy="369332"/>
          </a:xfrm>
          <a:prstGeom prst="rect">
            <a:avLst/>
          </a:prstGeom>
          <a:noFill/>
        </p:spPr>
        <p:txBody>
          <a:bodyPr wrap="none" rtlCol="0">
            <a:spAutoFit/>
          </a:bodyPr>
          <a:lstStyle/>
          <a:p>
            <a:r>
              <a:rPr lang="en-US" dirty="0">
                <a:solidFill>
                  <a:schemeClr val="bg1"/>
                </a:solidFill>
              </a:rPr>
              <a:t>~4 meters</a:t>
            </a:r>
          </a:p>
        </p:txBody>
      </p:sp>
      <p:sp>
        <p:nvSpPr>
          <p:cNvPr id="23" name="TextBox 22">
            <a:extLst>
              <a:ext uri="{FF2B5EF4-FFF2-40B4-BE49-F238E27FC236}">
                <a16:creationId xmlns:a16="http://schemas.microsoft.com/office/drawing/2014/main" id="{E6D63F34-5340-7C45-AF75-5124C30B8DD2}"/>
              </a:ext>
            </a:extLst>
          </p:cNvPr>
          <p:cNvSpPr txBox="1"/>
          <p:nvPr/>
        </p:nvSpPr>
        <p:spPr>
          <a:xfrm>
            <a:off x="4672359" y="3417391"/>
            <a:ext cx="904415" cy="369332"/>
          </a:xfrm>
          <a:prstGeom prst="rect">
            <a:avLst/>
          </a:prstGeom>
          <a:noFill/>
        </p:spPr>
        <p:txBody>
          <a:bodyPr wrap="none" rtlCol="0">
            <a:spAutoFit/>
          </a:bodyPr>
          <a:lstStyle/>
          <a:p>
            <a:r>
              <a:rPr lang="en-US" dirty="0">
                <a:solidFill>
                  <a:schemeClr val="bg1"/>
                </a:solidFill>
              </a:rPr>
              <a:t>10 m/s</a:t>
            </a:r>
          </a:p>
        </p:txBody>
      </p:sp>
      <p:sp>
        <p:nvSpPr>
          <p:cNvPr id="24" name="TextBox 23">
            <a:extLst>
              <a:ext uri="{FF2B5EF4-FFF2-40B4-BE49-F238E27FC236}">
                <a16:creationId xmlns:a16="http://schemas.microsoft.com/office/drawing/2014/main" id="{E709C4A6-4A2B-A74B-A999-70746AB83CC3}"/>
              </a:ext>
            </a:extLst>
          </p:cNvPr>
          <p:cNvSpPr txBox="1"/>
          <p:nvPr/>
        </p:nvSpPr>
        <p:spPr>
          <a:xfrm>
            <a:off x="4683509" y="6432913"/>
            <a:ext cx="904415" cy="369332"/>
          </a:xfrm>
          <a:prstGeom prst="rect">
            <a:avLst/>
          </a:prstGeom>
          <a:noFill/>
        </p:spPr>
        <p:txBody>
          <a:bodyPr wrap="none" rtlCol="0">
            <a:spAutoFit/>
          </a:bodyPr>
          <a:lstStyle/>
          <a:p>
            <a:r>
              <a:rPr lang="en-US" dirty="0">
                <a:solidFill>
                  <a:schemeClr val="bg1"/>
                </a:solidFill>
              </a:rPr>
              <a:t>20 m/s</a:t>
            </a:r>
          </a:p>
        </p:txBody>
      </p:sp>
      <p:sp>
        <p:nvSpPr>
          <p:cNvPr id="33" name="TextBox 32">
            <a:extLst>
              <a:ext uri="{FF2B5EF4-FFF2-40B4-BE49-F238E27FC236}">
                <a16:creationId xmlns:a16="http://schemas.microsoft.com/office/drawing/2014/main" id="{45FC0136-BAE6-A647-B9EC-816195D38029}"/>
              </a:ext>
            </a:extLst>
          </p:cNvPr>
          <p:cNvSpPr txBox="1"/>
          <p:nvPr/>
        </p:nvSpPr>
        <p:spPr>
          <a:xfrm>
            <a:off x="4683509" y="3428767"/>
            <a:ext cx="904415" cy="369332"/>
          </a:xfrm>
          <a:prstGeom prst="rect">
            <a:avLst/>
          </a:prstGeom>
          <a:noFill/>
        </p:spPr>
        <p:txBody>
          <a:bodyPr wrap="none" rtlCol="0">
            <a:spAutoFit/>
          </a:bodyPr>
          <a:lstStyle/>
          <a:p>
            <a:r>
              <a:rPr lang="en-US" dirty="0">
                <a:solidFill>
                  <a:schemeClr val="bg1"/>
                </a:solidFill>
              </a:rPr>
              <a:t>10 m/s</a:t>
            </a:r>
          </a:p>
        </p:txBody>
      </p:sp>
      <p:pic>
        <p:nvPicPr>
          <p:cNvPr id="36" name="cough10mpsZeroCrossFlowShield.mp4" descr="cough10mpsZeroCrossFlowShield.mp4">
            <a:hlinkClick r:id="" action="ppaction://media"/>
            <a:extLst>
              <a:ext uri="{FF2B5EF4-FFF2-40B4-BE49-F238E27FC236}">
                <a16:creationId xmlns:a16="http://schemas.microsoft.com/office/drawing/2014/main" id="{7AE43D8A-3D56-B94B-B047-D5381F6F57C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0032" y="1137284"/>
            <a:ext cx="5486400" cy="3219450"/>
          </a:xfrm>
          <a:prstGeom prst="rect">
            <a:avLst/>
          </a:prstGeom>
        </p:spPr>
      </p:pic>
      <p:pic>
        <p:nvPicPr>
          <p:cNvPr id="37" name="cough20mpsZeroCrossFlowShieldR3.mp4" descr="cough20mpsZeroCrossFlowShieldR3.mp4">
            <a:hlinkClick r:id="" action="ppaction://media"/>
            <a:extLst>
              <a:ext uri="{FF2B5EF4-FFF2-40B4-BE49-F238E27FC236}">
                <a16:creationId xmlns:a16="http://schemas.microsoft.com/office/drawing/2014/main" id="{C9B57031-7544-FE41-A305-A4677A0153C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3276150"/>
            <a:ext cx="5486400" cy="3205162"/>
          </a:xfrm>
          <a:prstGeom prst="rect">
            <a:avLst/>
          </a:prstGeom>
        </p:spPr>
      </p:pic>
    </p:spTree>
    <p:extLst>
      <p:ext uri="{BB962C8B-B14F-4D97-AF65-F5344CB8AC3E}">
        <p14:creationId xmlns:p14="http://schemas.microsoft.com/office/powerpoint/2010/main" val="48636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63"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13"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6"/>
                                        </p:tgtEl>
                                      </p:cBhvr>
                                    </p:cmd>
                                  </p:childTnLst>
                                </p:cTn>
                              </p:par>
                            </p:childTnLst>
                          </p:cTn>
                        </p:par>
                      </p:childTnLst>
                    </p:cTn>
                  </p:par>
                </p:childTnLst>
              </p:cTn>
              <p:nextCondLst>
                <p:cond evt="onClick" delay="0">
                  <p:tgtEl>
                    <p:spTgt spid="36"/>
                  </p:tgtEl>
                </p:cond>
              </p:nextCondLst>
            </p:seq>
            <p:video>
              <p:cMediaNode vol="80000">
                <p:cTn id="16" fill="hold" display="0">
                  <p:stCondLst>
                    <p:cond delay="indefinite"/>
                  </p:stCondLst>
                </p:cTn>
                <p:tgtEl>
                  <p:spTgt spid="36"/>
                </p:tgtEl>
              </p:cMediaNode>
            </p:video>
            <p:seq concurrent="1" nextAc="seek">
              <p:cTn id="17" restart="whenNotActive" fill="hold" evtFilter="cancelBubble" nodeType="interactiveSeq">
                <p:stCondLst>
                  <p:cond evt="onClick" delay="0">
                    <p:tgtEl>
                      <p:spTgt spid="3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7"/>
                                        </p:tgtEl>
                                      </p:cBhvr>
                                    </p:cmd>
                                  </p:childTnLst>
                                </p:cTn>
                              </p:par>
                            </p:childTnLst>
                          </p:cTn>
                        </p:par>
                      </p:childTnLst>
                    </p:cTn>
                  </p:par>
                </p:childTnLst>
              </p:cTn>
              <p:nextCondLst>
                <p:cond evt="onClick" delay="0">
                  <p:tgtEl>
                    <p:spTgt spid="37"/>
                  </p:tgtEl>
                </p:cond>
              </p:nextCondLst>
            </p:seq>
            <p:video>
              <p:cMediaNode vol="80000">
                <p:cTn id="22" fill="hold" display="0">
                  <p:stCondLst>
                    <p:cond delay="indefinite"/>
                  </p:stCondLst>
                </p:cTn>
                <p:tgtEl>
                  <p:spTgt spid="3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F77C-D94D-F947-96DB-CACB1E3B1847}"/>
              </a:ext>
            </a:extLst>
          </p:cNvPr>
          <p:cNvSpPr>
            <a:spLocks noGrp="1"/>
          </p:cNvSpPr>
          <p:nvPr>
            <p:ph type="title"/>
          </p:nvPr>
        </p:nvSpPr>
        <p:spPr/>
        <p:txBody>
          <a:bodyPr/>
          <a:lstStyle/>
          <a:p>
            <a:r>
              <a:rPr lang="en-US" dirty="0"/>
              <a:t>Kneeling Humanoid Coughing; 1 and 10 m/s Crossflow (streamwise)</a:t>
            </a:r>
          </a:p>
        </p:txBody>
      </p:sp>
      <p:sp>
        <p:nvSpPr>
          <p:cNvPr id="3" name="Slide Number Placeholder 2">
            <a:extLst>
              <a:ext uri="{FF2B5EF4-FFF2-40B4-BE49-F238E27FC236}">
                <a16:creationId xmlns:a16="http://schemas.microsoft.com/office/drawing/2014/main" id="{389D12D7-2475-3744-B789-95EA0C6EAA6F}"/>
              </a:ext>
            </a:extLst>
          </p:cNvPr>
          <p:cNvSpPr>
            <a:spLocks noGrp="1"/>
          </p:cNvSpPr>
          <p:nvPr>
            <p:ph type="sldNum" sz="quarter" idx="10"/>
          </p:nvPr>
        </p:nvSpPr>
        <p:spPr/>
        <p:txBody>
          <a:bodyPr/>
          <a:lstStyle/>
          <a:p>
            <a:fld id="{4FAB73BC-B049-4115-A692-8D63A059BFB8}" type="slidenum">
              <a:rPr lang="en-US" smtClean="0"/>
              <a:pPr/>
              <a:t>34</a:t>
            </a:fld>
            <a:endParaRPr lang="en-US" dirty="0"/>
          </a:p>
        </p:txBody>
      </p:sp>
      <p:cxnSp>
        <p:nvCxnSpPr>
          <p:cNvPr id="21" name="Straight Arrow Connector 20">
            <a:extLst>
              <a:ext uri="{FF2B5EF4-FFF2-40B4-BE49-F238E27FC236}">
                <a16:creationId xmlns:a16="http://schemas.microsoft.com/office/drawing/2014/main" id="{85AEE610-58B6-3947-8064-83E5D9CA84E9}"/>
              </a:ext>
            </a:extLst>
          </p:cNvPr>
          <p:cNvCxnSpPr>
            <a:cxnSpLocks/>
          </p:cNvCxnSpPr>
          <p:nvPr/>
        </p:nvCxnSpPr>
        <p:spPr>
          <a:xfrm flipV="1">
            <a:off x="1054202" y="5820937"/>
            <a:ext cx="2457744" cy="8133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D6C75E1-4B6D-8B41-9037-CA1CBE0BE3F0}"/>
              </a:ext>
            </a:extLst>
          </p:cNvPr>
          <p:cNvSpPr txBox="1"/>
          <p:nvPr/>
        </p:nvSpPr>
        <p:spPr>
          <a:xfrm>
            <a:off x="2554732" y="6111980"/>
            <a:ext cx="1217000" cy="369332"/>
          </a:xfrm>
          <a:prstGeom prst="rect">
            <a:avLst/>
          </a:prstGeom>
          <a:noFill/>
        </p:spPr>
        <p:txBody>
          <a:bodyPr wrap="none" rtlCol="0">
            <a:spAutoFit/>
          </a:bodyPr>
          <a:lstStyle/>
          <a:p>
            <a:r>
              <a:rPr lang="en-US" dirty="0">
                <a:solidFill>
                  <a:schemeClr val="bg1"/>
                </a:solidFill>
              </a:rPr>
              <a:t>~4 meters</a:t>
            </a:r>
          </a:p>
        </p:txBody>
      </p:sp>
      <p:sp>
        <p:nvSpPr>
          <p:cNvPr id="23" name="TextBox 22">
            <a:extLst>
              <a:ext uri="{FF2B5EF4-FFF2-40B4-BE49-F238E27FC236}">
                <a16:creationId xmlns:a16="http://schemas.microsoft.com/office/drawing/2014/main" id="{E6D63F34-5340-7C45-AF75-5124C30B8DD2}"/>
              </a:ext>
            </a:extLst>
          </p:cNvPr>
          <p:cNvSpPr txBox="1"/>
          <p:nvPr/>
        </p:nvSpPr>
        <p:spPr>
          <a:xfrm>
            <a:off x="4672359" y="3417391"/>
            <a:ext cx="904415" cy="369332"/>
          </a:xfrm>
          <a:prstGeom prst="rect">
            <a:avLst/>
          </a:prstGeom>
          <a:noFill/>
        </p:spPr>
        <p:txBody>
          <a:bodyPr wrap="none" rtlCol="0">
            <a:spAutoFit/>
          </a:bodyPr>
          <a:lstStyle/>
          <a:p>
            <a:r>
              <a:rPr lang="en-US" dirty="0">
                <a:solidFill>
                  <a:schemeClr val="bg1"/>
                </a:solidFill>
              </a:rPr>
              <a:t>10 m/s</a:t>
            </a:r>
          </a:p>
        </p:txBody>
      </p:sp>
      <p:sp>
        <p:nvSpPr>
          <p:cNvPr id="24" name="TextBox 23">
            <a:extLst>
              <a:ext uri="{FF2B5EF4-FFF2-40B4-BE49-F238E27FC236}">
                <a16:creationId xmlns:a16="http://schemas.microsoft.com/office/drawing/2014/main" id="{E709C4A6-4A2B-A74B-A999-70746AB83CC3}"/>
              </a:ext>
            </a:extLst>
          </p:cNvPr>
          <p:cNvSpPr txBox="1"/>
          <p:nvPr/>
        </p:nvSpPr>
        <p:spPr>
          <a:xfrm>
            <a:off x="4683509" y="6432913"/>
            <a:ext cx="904415" cy="369332"/>
          </a:xfrm>
          <a:prstGeom prst="rect">
            <a:avLst/>
          </a:prstGeom>
          <a:noFill/>
        </p:spPr>
        <p:txBody>
          <a:bodyPr wrap="none" rtlCol="0">
            <a:spAutoFit/>
          </a:bodyPr>
          <a:lstStyle/>
          <a:p>
            <a:r>
              <a:rPr lang="en-US" dirty="0">
                <a:solidFill>
                  <a:schemeClr val="bg1"/>
                </a:solidFill>
              </a:rPr>
              <a:t>20 m/s</a:t>
            </a:r>
          </a:p>
        </p:txBody>
      </p:sp>
      <p:sp>
        <p:nvSpPr>
          <p:cNvPr id="33" name="TextBox 32">
            <a:extLst>
              <a:ext uri="{FF2B5EF4-FFF2-40B4-BE49-F238E27FC236}">
                <a16:creationId xmlns:a16="http://schemas.microsoft.com/office/drawing/2014/main" id="{45FC0136-BAE6-A647-B9EC-816195D38029}"/>
              </a:ext>
            </a:extLst>
          </p:cNvPr>
          <p:cNvSpPr txBox="1"/>
          <p:nvPr/>
        </p:nvSpPr>
        <p:spPr>
          <a:xfrm>
            <a:off x="4683509" y="3428767"/>
            <a:ext cx="904415" cy="369332"/>
          </a:xfrm>
          <a:prstGeom prst="rect">
            <a:avLst/>
          </a:prstGeom>
          <a:noFill/>
        </p:spPr>
        <p:txBody>
          <a:bodyPr wrap="none" rtlCol="0">
            <a:spAutoFit/>
          </a:bodyPr>
          <a:lstStyle/>
          <a:p>
            <a:r>
              <a:rPr lang="en-US" dirty="0">
                <a:solidFill>
                  <a:schemeClr val="bg1"/>
                </a:solidFill>
              </a:rPr>
              <a:t>10 m/s</a:t>
            </a:r>
          </a:p>
        </p:txBody>
      </p:sp>
      <p:pic>
        <p:nvPicPr>
          <p:cNvPr id="11" name="oneXflow_Particles.mp4" descr="oneXflow_Particles.mp4">
            <a:hlinkClick r:id="" action="ppaction://media"/>
            <a:extLst>
              <a:ext uri="{FF2B5EF4-FFF2-40B4-BE49-F238E27FC236}">
                <a16:creationId xmlns:a16="http://schemas.microsoft.com/office/drawing/2014/main" id="{D22CC504-6116-E946-B45D-DFABFFC2A5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2566" y="1032490"/>
            <a:ext cx="4572000" cy="3075782"/>
          </a:xfrm>
          <a:prstGeom prst="rect">
            <a:avLst/>
          </a:prstGeom>
        </p:spPr>
      </p:pic>
      <p:pic>
        <p:nvPicPr>
          <p:cNvPr id="12" name="tenXflow_Particles.mp4" descr="tenXflow_Particles.mp4">
            <a:hlinkClick r:id="" action="ppaction://media"/>
            <a:extLst>
              <a:ext uri="{FF2B5EF4-FFF2-40B4-BE49-F238E27FC236}">
                <a16:creationId xmlns:a16="http://schemas.microsoft.com/office/drawing/2014/main" id="{4278B737-5DE9-3447-BEAA-90324189782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283074" y="3613433"/>
            <a:ext cx="4572000" cy="3075782"/>
          </a:xfrm>
          <a:prstGeom prst="rect">
            <a:avLst/>
          </a:prstGeom>
        </p:spPr>
      </p:pic>
      <p:pic>
        <p:nvPicPr>
          <p:cNvPr id="13" name="Picture 12">
            <a:extLst>
              <a:ext uri="{FF2B5EF4-FFF2-40B4-BE49-F238E27FC236}">
                <a16:creationId xmlns:a16="http://schemas.microsoft.com/office/drawing/2014/main" id="{5ADA6E83-CA03-884C-9A70-D0B8E04F519D}"/>
              </a:ext>
            </a:extLst>
          </p:cNvPr>
          <p:cNvPicPr>
            <a:picLocks noChangeAspect="1"/>
          </p:cNvPicPr>
          <p:nvPr/>
        </p:nvPicPr>
        <p:blipFill rotWithShape="1">
          <a:blip r:embed="rId8"/>
          <a:srcRect t="23901" b="25877"/>
          <a:stretch/>
        </p:blipFill>
        <p:spPr>
          <a:xfrm>
            <a:off x="7545618" y="4199326"/>
            <a:ext cx="4572000" cy="1544691"/>
          </a:xfrm>
          <a:prstGeom prst="rect">
            <a:avLst/>
          </a:prstGeom>
        </p:spPr>
      </p:pic>
      <p:pic>
        <p:nvPicPr>
          <p:cNvPr id="14" name="Picture 13">
            <a:extLst>
              <a:ext uri="{FF2B5EF4-FFF2-40B4-BE49-F238E27FC236}">
                <a16:creationId xmlns:a16="http://schemas.microsoft.com/office/drawing/2014/main" id="{EDD330B8-01D2-CD48-B491-D4F32B14B458}"/>
              </a:ext>
            </a:extLst>
          </p:cNvPr>
          <p:cNvPicPr>
            <a:picLocks noChangeAspect="1"/>
          </p:cNvPicPr>
          <p:nvPr/>
        </p:nvPicPr>
        <p:blipFill rotWithShape="1">
          <a:blip r:embed="rId9"/>
          <a:srcRect t="33793" b="32581"/>
          <a:stretch/>
        </p:blipFill>
        <p:spPr>
          <a:xfrm>
            <a:off x="7545618" y="3059701"/>
            <a:ext cx="4572000" cy="1034215"/>
          </a:xfrm>
          <a:prstGeom prst="rect">
            <a:avLst/>
          </a:prstGeom>
        </p:spPr>
      </p:pic>
      <p:pic>
        <p:nvPicPr>
          <p:cNvPr id="15" name="Picture 14">
            <a:extLst>
              <a:ext uri="{FF2B5EF4-FFF2-40B4-BE49-F238E27FC236}">
                <a16:creationId xmlns:a16="http://schemas.microsoft.com/office/drawing/2014/main" id="{89F4E3CF-A0C6-4E41-AF08-7EF358DD7C6E}"/>
              </a:ext>
            </a:extLst>
          </p:cNvPr>
          <p:cNvPicPr>
            <a:picLocks noChangeAspect="1"/>
          </p:cNvPicPr>
          <p:nvPr/>
        </p:nvPicPr>
        <p:blipFill rotWithShape="1">
          <a:blip r:embed="rId10"/>
          <a:srcRect t="32669" b="34081"/>
          <a:stretch/>
        </p:blipFill>
        <p:spPr>
          <a:xfrm>
            <a:off x="7545618" y="1751653"/>
            <a:ext cx="4572000" cy="1022676"/>
          </a:xfrm>
          <a:prstGeom prst="rect">
            <a:avLst/>
          </a:prstGeom>
        </p:spPr>
      </p:pic>
      <p:sp>
        <p:nvSpPr>
          <p:cNvPr id="16" name="TextBox 15">
            <a:extLst>
              <a:ext uri="{FF2B5EF4-FFF2-40B4-BE49-F238E27FC236}">
                <a16:creationId xmlns:a16="http://schemas.microsoft.com/office/drawing/2014/main" id="{4C431089-3033-CF4C-896E-2C1F3812270A}"/>
              </a:ext>
            </a:extLst>
          </p:cNvPr>
          <p:cNvSpPr txBox="1"/>
          <p:nvPr/>
        </p:nvSpPr>
        <p:spPr>
          <a:xfrm>
            <a:off x="6672328" y="2078325"/>
            <a:ext cx="782587" cy="369332"/>
          </a:xfrm>
          <a:prstGeom prst="rect">
            <a:avLst/>
          </a:prstGeom>
          <a:noFill/>
        </p:spPr>
        <p:txBody>
          <a:bodyPr wrap="none" rtlCol="0">
            <a:spAutoFit/>
          </a:bodyPr>
          <a:lstStyle/>
          <a:p>
            <a:r>
              <a:rPr lang="en-US" dirty="0"/>
              <a:t>0 m/s</a:t>
            </a:r>
          </a:p>
        </p:txBody>
      </p:sp>
      <p:sp>
        <p:nvSpPr>
          <p:cNvPr id="17" name="TextBox 16">
            <a:extLst>
              <a:ext uri="{FF2B5EF4-FFF2-40B4-BE49-F238E27FC236}">
                <a16:creationId xmlns:a16="http://schemas.microsoft.com/office/drawing/2014/main" id="{70D3DA8D-5F32-0F48-9840-550AA1C57326}"/>
              </a:ext>
            </a:extLst>
          </p:cNvPr>
          <p:cNvSpPr txBox="1"/>
          <p:nvPr/>
        </p:nvSpPr>
        <p:spPr>
          <a:xfrm>
            <a:off x="6672328" y="3392142"/>
            <a:ext cx="782587" cy="369332"/>
          </a:xfrm>
          <a:prstGeom prst="rect">
            <a:avLst/>
          </a:prstGeom>
          <a:noFill/>
        </p:spPr>
        <p:txBody>
          <a:bodyPr wrap="none" rtlCol="0">
            <a:spAutoFit/>
          </a:bodyPr>
          <a:lstStyle/>
          <a:p>
            <a:r>
              <a:rPr lang="en-US" dirty="0"/>
              <a:t>1 m/s</a:t>
            </a:r>
          </a:p>
        </p:txBody>
      </p:sp>
      <p:sp>
        <p:nvSpPr>
          <p:cNvPr id="18" name="TextBox 17">
            <a:extLst>
              <a:ext uri="{FF2B5EF4-FFF2-40B4-BE49-F238E27FC236}">
                <a16:creationId xmlns:a16="http://schemas.microsoft.com/office/drawing/2014/main" id="{669F4E83-51BE-F947-85A2-8D0A711959FC}"/>
              </a:ext>
            </a:extLst>
          </p:cNvPr>
          <p:cNvSpPr txBox="1"/>
          <p:nvPr/>
        </p:nvSpPr>
        <p:spPr>
          <a:xfrm>
            <a:off x="6672328" y="4787005"/>
            <a:ext cx="904415" cy="369332"/>
          </a:xfrm>
          <a:prstGeom prst="rect">
            <a:avLst/>
          </a:prstGeom>
          <a:noFill/>
        </p:spPr>
        <p:txBody>
          <a:bodyPr wrap="none" rtlCol="0">
            <a:spAutoFit/>
          </a:bodyPr>
          <a:lstStyle/>
          <a:p>
            <a:r>
              <a:rPr lang="en-US" dirty="0"/>
              <a:t>10 m/s</a:t>
            </a:r>
          </a:p>
        </p:txBody>
      </p:sp>
    </p:spTree>
    <p:extLst>
      <p:ext uri="{BB962C8B-B14F-4D97-AF65-F5344CB8AC3E}">
        <p14:creationId xmlns:p14="http://schemas.microsoft.com/office/powerpoint/2010/main" val="31710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38"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06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video>
              <p:cMediaNode vol="80000">
                <p:cTn id="22" fill="hold" display="0">
                  <p:stCondLst>
                    <p:cond delay="indefinite"/>
                  </p:stCondLst>
                </p:cTn>
                <p:tgtEl>
                  <p:spTgt spid="1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F77C-D94D-F947-96DB-CACB1E3B1847}"/>
              </a:ext>
            </a:extLst>
          </p:cNvPr>
          <p:cNvSpPr>
            <a:spLocks noGrp="1"/>
          </p:cNvSpPr>
          <p:nvPr>
            <p:ph type="title"/>
          </p:nvPr>
        </p:nvSpPr>
        <p:spPr/>
        <p:txBody>
          <a:bodyPr/>
          <a:lstStyle/>
          <a:p>
            <a:r>
              <a:rPr lang="en-US" dirty="0"/>
              <a:t>Kneeling Humanoid Coughing; 1 and 10 m/s Crossflow (spanwise)</a:t>
            </a:r>
          </a:p>
        </p:txBody>
      </p:sp>
      <p:sp>
        <p:nvSpPr>
          <p:cNvPr id="3" name="Slide Number Placeholder 2">
            <a:extLst>
              <a:ext uri="{FF2B5EF4-FFF2-40B4-BE49-F238E27FC236}">
                <a16:creationId xmlns:a16="http://schemas.microsoft.com/office/drawing/2014/main" id="{389D12D7-2475-3744-B789-95EA0C6EAA6F}"/>
              </a:ext>
            </a:extLst>
          </p:cNvPr>
          <p:cNvSpPr>
            <a:spLocks noGrp="1"/>
          </p:cNvSpPr>
          <p:nvPr>
            <p:ph type="sldNum" sz="quarter" idx="10"/>
          </p:nvPr>
        </p:nvSpPr>
        <p:spPr/>
        <p:txBody>
          <a:bodyPr/>
          <a:lstStyle/>
          <a:p>
            <a:fld id="{4FAB73BC-B049-4115-A692-8D63A059BFB8}" type="slidenum">
              <a:rPr lang="en-US" smtClean="0"/>
              <a:pPr/>
              <a:t>35</a:t>
            </a:fld>
            <a:endParaRPr lang="en-US" dirty="0"/>
          </a:p>
        </p:txBody>
      </p:sp>
      <p:cxnSp>
        <p:nvCxnSpPr>
          <p:cNvPr id="21" name="Straight Arrow Connector 20">
            <a:extLst>
              <a:ext uri="{FF2B5EF4-FFF2-40B4-BE49-F238E27FC236}">
                <a16:creationId xmlns:a16="http://schemas.microsoft.com/office/drawing/2014/main" id="{85AEE610-58B6-3947-8064-83E5D9CA84E9}"/>
              </a:ext>
            </a:extLst>
          </p:cNvPr>
          <p:cNvCxnSpPr>
            <a:cxnSpLocks/>
          </p:cNvCxnSpPr>
          <p:nvPr/>
        </p:nvCxnSpPr>
        <p:spPr>
          <a:xfrm flipV="1">
            <a:off x="1054202" y="5820937"/>
            <a:ext cx="2457744" cy="8133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D6C75E1-4B6D-8B41-9037-CA1CBE0BE3F0}"/>
              </a:ext>
            </a:extLst>
          </p:cNvPr>
          <p:cNvSpPr txBox="1"/>
          <p:nvPr/>
        </p:nvSpPr>
        <p:spPr>
          <a:xfrm>
            <a:off x="2554732" y="6111980"/>
            <a:ext cx="1217000" cy="369332"/>
          </a:xfrm>
          <a:prstGeom prst="rect">
            <a:avLst/>
          </a:prstGeom>
          <a:noFill/>
        </p:spPr>
        <p:txBody>
          <a:bodyPr wrap="none" rtlCol="0">
            <a:spAutoFit/>
          </a:bodyPr>
          <a:lstStyle/>
          <a:p>
            <a:r>
              <a:rPr lang="en-US" dirty="0">
                <a:solidFill>
                  <a:schemeClr val="bg1"/>
                </a:solidFill>
              </a:rPr>
              <a:t>~4 meters</a:t>
            </a:r>
          </a:p>
        </p:txBody>
      </p:sp>
      <p:sp>
        <p:nvSpPr>
          <p:cNvPr id="23" name="TextBox 22">
            <a:extLst>
              <a:ext uri="{FF2B5EF4-FFF2-40B4-BE49-F238E27FC236}">
                <a16:creationId xmlns:a16="http://schemas.microsoft.com/office/drawing/2014/main" id="{E6D63F34-5340-7C45-AF75-5124C30B8DD2}"/>
              </a:ext>
            </a:extLst>
          </p:cNvPr>
          <p:cNvSpPr txBox="1"/>
          <p:nvPr/>
        </p:nvSpPr>
        <p:spPr>
          <a:xfrm>
            <a:off x="4672359" y="3417391"/>
            <a:ext cx="904415" cy="369332"/>
          </a:xfrm>
          <a:prstGeom prst="rect">
            <a:avLst/>
          </a:prstGeom>
          <a:noFill/>
        </p:spPr>
        <p:txBody>
          <a:bodyPr wrap="none" rtlCol="0">
            <a:spAutoFit/>
          </a:bodyPr>
          <a:lstStyle/>
          <a:p>
            <a:r>
              <a:rPr lang="en-US" dirty="0">
                <a:solidFill>
                  <a:schemeClr val="bg1"/>
                </a:solidFill>
              </a:rPr>
              <a:t>10 m/s</a:t>
            </a:r>
          </a:p>
        </p:txBody>
      </p:sp>
      <p:sp>
        <p:nvSpPr>
          <p:cNvPr id="24" name="TextBox 23">
            <a:extLst>
              <a:ext uri="{FF2B5EF4-FFF2-40B4-BE49-F238E27FC236}">
                <a16:creationId xmlns:a16="http://schemas.microsoft.com/office/drawing/2014/main" id="{E709C4A6-4A2B-A74B-A999-70746AB83CC3}"/>
              </a:ext>
            </a:extLst>
          </p:cNvPr>
          <p:cNvSpPr txBox="1"/>
          <p:nvPr/>
        </p:nvSpPr>
        <p:spPr>
          <a:xfrm>
            <a:off x="4683509" y="6432913"/>
            <a:ext cx="904415" cy="369332"/>
          </a:xfrm>
          <a:prstGeom prst="rect">
            <a:avLst/>
          </a:prstGeom>
          <a:noFill/>
        </p:spPr>
        <p:txBody>
          <a:bodyPr wrap="none" rtlCol="0">
            <a:spAutoFit/>
          </a:bodyPr>
          <a:lstStyle/>
          <a:p>
            <a:r>
              <a:rPr lang="en-US" dirty="0">
                <a:solidFill>
                  <a:schemeClr val="bg1"/>
                </a:solidFill>
              </a:rPr>
              <a:t>20 m/s</a:t>
            </a:r>
          </a:p>
        </p:txBody>
      </p:sp>
      <p:sp>
        <p:nvSpPr>
          <p:cNvPr id="33" name="TextBox 32">
            <a:extLst>
              <a:ext uri="{FF2B5EF4-FFF2-40B4-BE49-F238E27FC236}">
                <a16:creationId xmlns:a16="http://schemas.microsoft.com/office/drawing/2014/main" id="{45FC0136-BAE6-A647-B9EC-816195D38029}"/>
              </a:ext>
            </a:extLst>
          </p:cNvPr>
          <p:cNvSpPr txBox="1"/>
          <p:nvPr/>
        </p:nvSpPr>
        <p:spPr>
          <a:xfrm>
            <a:off x="4683509" y="3428767"/>
            <a:ext cx="904415" cy="369332"/>
          </a:xfrm>
          <a:prstGeom prst="rect">
            <a:avLst/>
          </a:prstGeom>
          <a:noFill/>
        </p:spPr>
        <p:txBody>
          <a:bodyPr wrap="none" rtlCol="0">
            <a:spAutoFit/>
          </a:bodyPr>
          <a:lstStyle/>
          <a:p>
            <a:r>
              <a:rPr lang="en-US" dirty="0">
                <a:solidFill>
                  <a:schemeClr val="bg1"/>
                </a:solidFill>
              </a:rPr>
              <a:t>10 m/s</a:t>
            </a:r>
          </a:p>
        </p:txBody>
      </p:sp>
      <p:pic>
        <p:nvPicPr>
          <p:cNvPr id="19" name="Picture 18">
            <a:extLst>
              <a:ext uri="{FF2B5EF4-FFF2-40B4-BE49-F238E27FC236}">
                <a16:creationId xmlns:a16="http://schemas.microsoft.com/office/drawing/2014/main" id="{49051238-891E-B94A-8144-25A8B49F14BA}"/>
              </a:ext>
            </a:extLst>
          </p:cNvPr>
          <p:cNvPicPr>
            <a:picLocks noChangeAspect="1"/>
          </p:cNvPicPr>
          <p:nvPr/>
        </p:nvPicPr>
        <p:blipFill>
          <a:blip r:embed="rId6"/>
          <a:stretch>
            <a:fillRect/>
          </a:stretch>
        </p:blipFill>
        <p:spPr>
          <a:xfrm>
            <a:off x="100202" y="1636545"/>
            <a:ext cx="6286500" cy="4229100"/>
          </a:xfrm>
          <a:prstGeom prst="rect">
            <a:avLst/>
          </a:prstGeom>
        </p:spPr>
      </p:pic>
      <p:sp>
        <p:nvSpPr>
          <p:cNvPr id="20" name="TextBox 19">
            <a:extLst>
              <a:ext uri="{FF2B5EF4-FFF2-40B4-BE49-F238E27FC236}">
                <a16:creationId xmlns:a16="http://schemas.microsoft.com/office/drawing/2014/main" id="{3FCAA806-6F0A-8647-A995-6B0A0158E44B}"/>
              </a:ext>
            </a:extLst>
          </p:cNvPr>
          <p:cNvSpPr txBox="1"/>
          <p:nvPr/>
        </p:nvSpPr>
        <p:spPr>
          <a:xfrm>
            <a:off x="457162" y="5928059"/>
            <a:ext cx="782587" cy="369332"/>
          </a:xfrm>
          <a:prstGeom prst="rect">
            <a:avLst/>
          </a:prstGeom>
          <a:noFill/>
        </p:spPr>
        <p:txBody>
          <a:bodyPr wrap="none" rtlCol="0">
            <a:spAutoFit/>
          </a:bodyPr>
          <a:lstStyle/>
          <a:p>
            <a:r>
              <a:rPr lang="en-US" dirty="0"/>
              <a:t>1 m/s</a:t>
            </a:r>
          </a:p>
        </p:txBody>
      </p:sp>
      <p:sp>
        <p:nvSpPr>
          <p:cNvPr id="25" name="TextBox 24">
            <a:extLst>
              <a:ext uri="{FF2B5EF4-FFF2-40B4-BE49-F238E27FC236}">
                <a16:creationId xmlns:a16="http://schemas.microsoft.com/office/drawing/2014/main" id="{D8256490-C796-BF49-AF70-E8150082E1D2}"/>
              </a:ext>
            </a:extLst>
          </p:cNvPr>
          <p:cNvSpPr txBox="1"/>
          <p:nvPr/>
        </p:nvSpPr>
        <p:spPr>
          <a:xfrm>
            <a:off x="3361018" y="5928059"/>
            <a:ext cx="904415" cy="369332"/>
          </a:xfrm>
          <a:prstGeom prst="rect">
            <a:avLst/>
          </a:prstGeom>
          <a:noFill/>
        </p:spPr>
        <p:txBody>
          <a:bodyPr wrap="none" rtlCol="0">
            <a:spAutoFit/>
          </a:bodyPr>
          <a:lstStyle/>
          <a:p>
            <a:r>
              <a:rPr lang="en-US" dirty="0"/>
              <a:t>10 m/s</a:t>
            </a:r>
          </a:p>
        </p:txBody>
      </p:sp>
      <p:sp>
        <p:nvSpPr>
          <p:cNvPr id="27" name="TextBox 26">
            <a:extLst>
              <a:ext uri="{FF2B5EF4-FFF2-40B4-BE49-F238E27FC236}">
                <a16:creationId xmlns:a16="http://schemas.microsoft.com/office/drawing/2014/main" id="{82C8D7A7-0AEF-8B48-A1F1-F933A65652EE}"/>
              </a:ext>
            </a:extLst>
          </p:cNvPr>
          <p:cNvSpPr txBox="1"/>
          <p:nvPr/>
        </p:nvSpPr>
        <p:spPr>
          <a:xfrm>
            <a:off x="5773852" y="2605442"/>
            <a:ext cx="1677122" cy="369332"/>
          </a:xfrm>
          <a:prstGeom prst="rect">
            <a:avLst/>
          </a:prstGeom>
          <a:noFill/>
        </p:spPr>
        <p:txBody>
          <a:bodyPr wrap="square" rtlCol="0">
            <a:spAutoFit/>
          </a:bodyPr>
          <a:lstStyle/>
          <a:p>
            <a:r>
              <a:rPr lang="en-US" dirty="0"/>
              <a:t>R</a:t>
            </a:r>
            <a:r>
              <a:rPr lang="en-US" baseline="30000" dirty="0"/>
              <a:t>0</a:t>
            </a:r>
            <a:r>
              <a:rPr lang="en-US" dirty="0"/>
              <a:t> = 500 </a:t>
            </a:r>
            <a:r>
              <a:rPr lang="en-US" dirty="0">
                <a:latin typeface="Symbol" pitchFamily="2" charset="2"/>
              </a:rPr>
              <a:t>m</a:t>
            </a:r>
            <a:r>
              <a:rPr lang="en-US" dirty="0"/>
              <a:t>m</a:t>
            </a:r>
          </a:p>
        </p:txBody>
      </p:sp>
      <p:pic>
        <p:nvPicPr>
          <p:cNvPr id="30" name="Picture 29">
            <a:extLst>
              <a:ext uri="{FF2B5EF4-FFF2-40B4-BE49-F238E27FC236}">
                <a16:creationId xmlns:a16="http://schemas.microsoft.com/office/drawing/2014/main" id="{744AB868-22CE-EE4E-92C7-155964E179BE}"/>
              </a:ext>
            </a:extLst>
          </p:cNvPr>
          <p:cNvPicPr>
            <a:picLocks noChangeAspect="1"/>
          </p:cNvPicPr>
          <p:nvPr/>
        </p:nvPicPr>
        <p:blipFill rotWithShape="1">
          <a:blip r:embed="rId7"/>
          <a:srcRect r="55391"/>
          <a:stretch/>
        </p:blipFill>
        <p:spPr>
          <a:xfrm>
            <a:off x="3027660" y="1636545"/>
            <a:ext cx="2804378" cy="4229100"/>
          </a:xfrm>
          <a:prstGeom prst="rect">
            <a:avLst/>
          </a:prstGeom>
        </p:spPr>
      </p:pic>
      <p:cxnSp>
        <p:nvCxnSpPr>
          <p:cNvPr id="29" name="Straight Arrow Connector 28">
            <a:extLst>
              <a:ext uri="{FF2B5EF4-FFF2-40B4-BE49-F238E27FC236}">
                <a16:creationId xmlns:a16="http://schemas.microsoft.com/office/drawing/2014/main" id="{031AB886-CB26-F04D-A0FE-C3444737E121}"/>
              </a:ext>
            </a:extLst>
          </p:cNvPr>
          <p:cNvCxnSpPr>
            <a:cxnSpLocks/>
          </p:cNvCxnSpPr>
          <p:nvPr/>
        </p:nvCxnSpPr>
        <p:spPr>
          <a:xfrm flipH="1">
            <a:off x="4306670" y="2827367"/>
            <a:ext cx="1433384" cy="404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929439-79C1-DE46-8237-6B5F876A8457}"/>
              </a:ext>
            </a:extLst>
          </p:cNvPr>
          <p:cNvSpPr txBox="1"/>
          <p:nvPr/>
        </p:nvSpPr>
        <p:spPr>
          <a:xfrm>
            <a:off x="5615572" y="4647673"/>
            <a:ext cx="1540806" cy="369332"/>
          </a:xfrm>
          <a:prstGeom prst="rect">
            <a:avLst/>
          </a:prstGeom>
          <a:noFill/>
        </p:spPr>
        <p:txBody>
          <a:bodyPr wrap="none" rtlCol="0">
            <a:spAutoFit/>
          </a:bodyPr>
          <a:lstStyle/>
          <a:p>
            <a:r>
              <a:rPr lang="en-US" dirty="0"/>
              <a:t>R</a:t>
            </a:r>
            <a:r>
              <a:rPr lang="en-US" baseline="30000" dirty="0"/>
              <a:t>0</a:t>
            </a:r>
            <a:r>
              <a:rPr lang="en-US" dirty="0"/>
              <a:t> = 1000 </a:t>
            </a:r>
            <a:r>
              <a:rPr lang="en-US" dirty="0">
                <a:latin typeface="Symbol" pitchFamily="2" charset="2"/>
              </a:rPr>
              <a:t>m</a:t>
            </a:r>
            <a:r>
              <a:rPr lang="en-US" dirty="0"/>
              <a:t>m</a:t>
            </a:r>
          </a:p>
        </p:txBody>
      </p:sp>
      <p:cxnSp>
        <p:nvCxnSpPr>
          <p:cNvPr id="28" name="Straight Arrow Connector 27">
            <a:extLst>
              <a:ext uri="{FF2B5EF4-FFF2-40B4-BE49-F238E27FC236}">
                <a16:creationId xmlns:a16="http://schemas.microsoft.com/office/drawing/2014/main" id="{7EE045B1-58A1-2D40-93CE-0D0643067DDC}"/>
              </a:ext>
            </a:extLst>
          </p:cNvPr>
          <p:cNvCxnSpPr/>
          <p:nvPr/>
        </p:nvCxnSpPr>
        <p:spPr>
          <a:xfrm flipH="1" flipV="1">
            <a:off x="4806421" y="3716876"/>
            <a:ext cx="1433384" cy="81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tenXflow_Particles_TopR.mp4" descr="tenXflow_Particles_TopR.mp4">
            <a:hlinkClick r:id="" action="ppaction://media"/>
            <a:extLst>
              <a:ext uri="{FF2B5EF4-FFF2-40B4-BE49-F238E27FC236}">
                <a16:creationId xmlns:a16="http://schemas.microsoft.com/office/drawing/2014/main" id="{92B95843-8D0E-A444-A832-1E1A0FC692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610799" y="956766"/>
            <a:ext cx="3657600" cy="2460625"/>
          </a:xfrm>
          <a:prstGeom prst="rect">
            <a:avLst/>
          </a:prstGeom>
        </p:spPr>
      </p:pic>
      <p:pic>
        <p:nvPicPr>
          <p:cNvPr id="32" name="pressIJCFD_10mpsRight.mp4" descr="pressIJCFD_10mpsRight.mp4">
            <a:hlinkClick r:id="" action="ppaction://media"/>
            <a:extLst>
              <a:ext uri="{FF2B5EF4-FFF2-40B4-BE49-F238E27FC236}">
                <a16:creationId xmlns:a16="http://schemas.microsoft.com/office/drawing/2014/main" id="{6FD350F6-8756-0541-B26F-46431875D2F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610799" y="3972288"/>
            <a:ext cx="3657600" cy="2460625"/>
          </a:xfrm>
          <a:prstGeom prst="rect">
            <a:avLst/>
          </a:prstGeom>
        </p:spPr>
      </p:pic>
    </p:spTree>
    <p:extLst>
      <p:ext uri="{BB962C8B-B14F-4D97-AF65-F5344CB8AC3E}">
        <p14:creationId xmlns:p14="http://schemas.microsoft.com/office/powerpoint/2010/main" val="231945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63"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063"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1"/>
                </p:tgtEl>
              </p:cMediaNode>
            </p:video>
            <p:seq concurrent="1" nextAc="seek">
              <p:cTn id="12" restart="whenNotActive" fill="hold" evtFilter="cancelBubble" nodeType="interactiveSeq">
                <p:stCondLst>
                  <p:cond evt="onClick" delay="0">
                    <p:tgtEl>
                      <p:spTgt spid="3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2"/>
                                        </p:tgtEl>
                                      </p:cBhvr>
                                    </p:cmd>
                                  </p:childTnLst>
                                </p:cTn>
                              </p:par>
                            </p:childTnLst>
                          </p:cTn>
                        </p:par>
                      </p:childTnLst>
                    </p:cTn>
                  </p:par>
                </p:childTnLst>
              </p:cTn>
              <p:nextCondLst>
                <p:cond evt="onClick" delay="0">
                  <p:tgtEl>
                    <p:spTgt spid="32"/>
                  </p:tgtEl>
                </p:cond>
              </p:nextCondLst>
            </p:seq>
            <p:video>
              <p:cMediaNode vol="80000">
                <p:cTn id="17" fill="hold" display="0">
                  <p:stCondLst>
                    <p:cond delay="indefinite"/>
                  </p:stCondLst>
                </p:cTn>
                <p:tgtEl>
                  <p:spTgt spid="3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1D86-B166-834A-8590-ABD81B655356}"/>
              </a:ext>
            </a:extLst>
          </p:cNvPr>
          <p:cNvSpPr>
            <a:spLocks noGrp="1"/>
          </p:cNvSpPr>
          <p:nvPr>
            <p:ph type="title"/>
          </p:nvPr>
        </p:nvSpPr>
        <p:spPr/>
        <p:txBody>
          <a:bodyPr/>
          <a:lstStyle/>
          <a:p>
            <a:r>
              <a:rPr lang="en-US" dirty="0"/>
              <a:t>Developed Open-Source BSD-clause 3 Distribution Policy</a:t>
            </a:r>
          </a:p>
        </p:txBody>
      </p:sp>
      <p:sp>
        <p:nvSpPr>
          <p:cNvPr id="3" name="Slide Number Placeholder 2">
            <a:extLst>
              <a:ext uri="{FF2B5EF4-FFF2-40B4-BE49-F238E27FC236}">
                <a16:creationId xmlns:a16="http://schemas.microsoft.com/office/drawing/2014/main" id="{DDAB6150-9805-5C4D-80B5-1BC83A7BC80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B62DD51C-ABF3-DC41-92D6-202AE93FD787}"/>
              </a:ext>
            </a:extLst>
          </p:cNvPr>
          <p:cNvSpPr>
            <a:spLocks noGrp="1"/>
          </p:cNvSpPr>
          <p:nvPr>
            <p:ph sz="quarter" idx="11"/>
          </p:nvPr>
        </p:nvSpPr>
        <p:spPr/>
        <p:txBody>
          <a:bodyPr/>
          <a:lstStyle/>
          <a:p>
            <a:r>
              <a:rPr lang="en-US" u="sng" dirty="0"/>
              <a:t>Philosophy</a:t>
            </a:r>
            <a:r>
              <a:rPr lang="en-US" dirty="0"/>
              <a:t>: Open-source collaborations</a:t>
            </a:r>
          </a:p>
        </p:txBody>
      </p:sp>
      <p:sp>
        <p:nvSpPr>
          <p:cNvPr id="5" name="Text Placeholder 3">
            <a:extLst>
              <a:ext uri="{FF2B5EF4-FFF2-40B4-BE49-F238E27FC236}">
                <a16:creationId xmlns:a16="http://schemas.microsoft.com/office/drawing/2014/main" id="{5064E9CE-AC5E-E64C-970F-8386AD287C6C}"/>
              </a:ext>
            </a:extLst>
          </p:cNvPr>
          <p:cNvSpPr txBox="1">
            <a:spLocks/>
          </p:cNvSpPr>
          <p:nvPr/>
        </p:nvSpPr>
        <p:spPr>
          <a:xfrm>
            <a:off x="615987" y="1441700"/>
            <a:ext cx="7543800" cy="3306153"/>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charset="0"/>
              <a:buChar char="•"/>
            </a:pPr>
            <a:r>
              <a:rPr lang="en-US" dirty="0"/>
              <a:t> Philosophy: Open-source collaborations</a:t>
            </a:r>
          </a:p>
        </p:txBody>
      </p:sp>
      <p:pic>
        <p:nvPicPr>
          <p:cNvPr id="7" name="Picture 6" descr="https://raw.githubusercontent.com/wiki/spdomin/Nalu/images/naluLowMach.jpg">
            <a:extLst>
              <a:ext uri="{FF2B5EF4-FFF2-40B4-BE49-F238E27FC236}">
                <a16:creationId xmlns:a16="http://schemas.microsoft.com/office/drawing/2014/main" id="{4876C2ED-E59F-7E4D-B558-4FAAE97A4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190" y="2120160"/>
            <a:ext cx="3029443" cy="257502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C9006AC-2B37-5E4C-975D-598A3D321A52}"/>
              </a:ext>
            </a:extLst>
          </p:cNvPr>
          <p:cNvGrpSpPr/>
          <p:nvPr/>
        </p:nvGrpSpPr>
        <p:grpSpPr>
          <a:xfrm>
            <a:off x="7152746" y="2138722"/>
            <a:ext cx="3437681" cy="2537903"/>
            <a:chOff x="7152746" y="2067494"/>
            <a:chExt cx="3437681" cy="2537903"/>
          </a:xfrm>
        </p:grpSpPr>
        <p:pic>
          <p:nvPicPr>
            <p:cNvPr id="8" name="Picture 7">
              <a:extLst>
                <a:ext uri="{FF2B5EF4-FFF2-40B4-BE49-F238E27FC236}">
                  <a16:creationId xmlns:a16="http://schemas.microsoft.com/office/drawing/2014/main" id="{D767C53F-E23A-D141-AE76-3884FB5E5F24}"/>
                </a:ext>
              </a:extLst>
            </p:cNvPr>
            <p:cNvPicPr>
              <a:picLocks noChangeAspect="1"/>
            </p:cNvPicPr>
            <p:nvPr/>
          </p:nvPicPr>
          <p:blipFill rotWithShape="1">
            <a:blip r:embed="rId3"/>
            <a:srcRect t="25040" b="25124"/>
            <a:stretch/>
          </p:blipFill>
          <p:spPr>
            <a:xfrm>
              <a:off x="8311544" y="2067494"/>
              <a:ext cx="2278883" cy="1135707"/>
            </a:xfrm>
            <a:prstGeom prst="rect">
              <a:avLst/>
            </a:prstGeom>
          </p:spPr>
        </p:pic>
        <p:pic>
          <p:nvPicPr>
            <p:cNvPr id="9" name="Picture 8">
              <a:extLst>
                <a:ext uri="{FF2B5EF4-FFF2-40B4-BE49-F238E27FC236}">
                  <a16:creationId xmlns:a16="http://schemas.microsoft.com/office/drawing/2014/main" id="{1A9C55AA-7F09-CF42-A8FB-2BEFD1C7D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2746" y="3330040"/>
              <a:ext cx="3437681" cy="1275357"/>
            </a:xfrm>
            <a:prstGeom prst="rect">
              <a:avLst/>
            </a:prstGeom>
          </p:spPr>
        </p:pic>
      </p:grpSp>
      <p:pic>
        <p:nvPicPr>
          <p:cNvPr id="10" name="Picture 9">
            <a:extLst>
              <a:ext uri="{FF2B5EF4-FFF2-40B4-BE49-F238E27FC236}">
                <a16:creationId xmlns:a16="http://schemas.microsoft.com/office/drawing/2014/main" id="{162F9754-E162-6D48-B2E5-B9F9836F358C}"/>
              </a:ext>
            </a:extLst>
          </p:cNvPr>
          <p:cNvPicPr>
            <a:picLocks noChangeAspect="1"/>
          </p:cNvPicPr>
          <p:nvPr/>
        </p:nvPicPr>
        <p:blipFill>
          <a:blip r:embed="rId5"/>
          <a:stretch>
            <a:fillRect/>
          </a:stretch>
        </p:blipFill>
        <p:spPr>
          <a:xfrm>
            <a:off x="5280579" y="2853790"/>
            <a:ext cx="965200" cy="952500"/>
          </a:xfrm>
          <a:prstGeom prst="rect">
            <a:avLst/>
          </a:prstGeom>
        </p:spPr>
      </p:pic>
      <p:pic>
        <p:nvPicPr>
          <p:cNvPr id="12" name="Picture 11">
            <a:extLst>
              <a:ext uri="{FF2B5EF4-FFF2-40B4-BE49-F238E27FC236}">
                <a16:creationId xmlns:a16="http://schemas.microsoft.com/office/drawing/2014/main" id="{F4010873-D021-654D-8D7F-F9BE145147D5}"/>
              </a:ext>
            </a:extLst>
          </p:cNvPr>
          <p:cNvPicPr>
            <a:picLocks noChangeAspect="1"/>
          </p:cNvPicPr>
          <p:nvPr/>
        </p:nvPicPr>
        <p:blipFill>
          <a:blip r:embed="rId6"/>
          <a:stretch>
            <a:fillRect/>
          </a:stretch>
        </p:blipFill>
        <p:spPr>
          <a:xfrm>
            <a:off x="8427232" y="5708193"/>
            <a:ext cx="1081314" cy="914400"/>
          </a:xfrm>
          <a:prstGeom prst="rect">
            <a:avLst/>
          </a:prstGeom>
        </p:spPr>
      </p:pic>
      <p:pic>
        <p:nvPicPr>
          <p:cNvPr id="13" name="Picture 12">
            <a:extLst>
              <a:ext uri="{FF2B5EF4-FFF2-40B4-BE49-F238E27FC236}">
                <a16:creationId xmlns:a16="http://schemas.microsoft.com/office/drawing/2014/main" id="{4C1B4D45-42F5-CB4E-AA3C-7FB81C9B25EB}"/>
              </a:ext>
            </a:extLst>
          </p:cNvPr>
          <p:cNvPicPr>
            <a:picLocks noChangeAspect="1"/>
          </p:cNvPicPr>
          <p:nvPr/>
        </p:nvPicPr>
        <p:blipFill>
          <a:blip r:embed="rId7"/>
          <a:stretch>
            <a:fillRect/>
          </a:stretch>
        </p:blipFill>
        <p:spPr>
          <a:xfrm>
            <a:off x="6830068" y="5719872"/>
            <a:ext cx="1326630" cy="914400"/>
          </a:xfrm>
          <a:prstGeom prst="rect">
            <a:avLst/>
          </a:prstGeom>
        </p:spPr>
      </p:pic>
      <p:pic>
        <p:nvPicPr>
          <p:cNvPr id="14" name="Picture 13">
            <a:extLst>
              <a:ext uri="{FF2B5EF4-FFF2-40B4-BE49-F238E27FC236}">
                <a16:creationId xmlns:a16="http://schemas.microsoft.com/office/drawing/2014/main" id="{24E36BD9-013E-FD48-87F4-C3A96CB6A8FE}"/>
              </a:ext>
            </a:extLst>
          </p:cNvPr>
          <p:cNvPicPr>
            <a:picLocks noChangeAspect="1"/>
          </p:cNvPicPr>
          <p:nvPr/>
        </p:nvPicPr>
        <p:blipFill>
          <a:blip r:embed="rId8"/>
          <a:stretch>
            <a:fillRect/>
          </a:stretch>
        </p:blipFill>
        <p:spPr>
          <a:xfrm>
            <a:off x="4690659" y="5741248"/>
            <a:ext cx="683941" cy="914400"/>
          </a:xfrm>
          <a:prstGeom prst="rect">
            <a:avLst/>
          </a:prstGeom>
        </p:spPr>
      </p:pic>
      <p:pic>
        <p:nvPicPr>
          <p:cNvPr id="15" name="Picture 14">
            <a:extLst>
              <a:ext uri="{FF2B5EF4-FFF2-40B4-BE49-F238E27FC236}">
                <a16:creationId xmlns:a16="http://schemas.microsoft.com/office/drawing/2014/main" id="{6A534207-21A9-BF4A-B9FD-E40436B6BC81}"/>
              </a:ext>
            </a:extLst>
          </p:cNvPr>
          <p:cNvPicPr>
            <a:picLocks noChangeAspect="1"/>
          </p:cNvPicPr>
          <p:nvPr/>
        </p:nvPicPr>
        <p:blipFill rotWithShape="1">
          <a:blip r:embed="rId9"/>
          <a:srcRect l="28665" r="27246"/>
          <a:stretch/>
        </p:blipFill>
        <p:spPr>
          <a:xfrm>
            <a:off x="3815414" y="5741248"/>
            <a:ext cx="604711" cy="914400"/>
          </a:xfrm>
          <a:prstGeom prst="rect">
            <a:avLst/>
          </a:prstGeom>
        </p:spPr>
      </p:pic>
      <p:pic>
        <p:nvPicPr>
          <p:cNvPr id="16" name="Picture 15">
            <a:extLst>
              <a:ext uri="{FF2B5EF4-FFF2-40B4-BE49-F238E27FC236}">
                <a16:creationId xmlns:a16="http://schemas.microsoft.com/office/drawing/2014/main" id="{DA7C89D2-6F13-174E-935B-C0BF39ADAA52}"/>
              </a:ext>
            </a:extLst>
          </p:cNvPr>
          <p:cNvPicPr>
            <a:picLocks noChangeAspect="1"/>
          </p:cNvPicPr>
          <p:nvPr/>
        </p:nvPicPr>
        <p:blipFill>
          <a:blip r:embed="rId10"/>
          <a:stretch>
            <a:fillRect/>
          </a:stretch>
        </p:blipFill>
        <p:spPr>
          <a:xfrm>
            <a:off x="2935280" y="5741248"/>
            <a:ext cx="609600" cy="914400"/>
          </a:xfrm>
          <a:prstGeom prst="rect">
            <a:avLst/>
          </a:prstGeom>
        </p:spPr>
      </p:pic>
      <p:pic>
        <p:nvPicPr>
          <p:cNvPr id="17" name="Picture 16">
            <a:extLst>
              <a:ext uri="{FF2B5EF4-FFF2-40B4-BE49-F238E27FC236}">
                <a16:creationId xmlns:a16="http://schemas.microsoft.com/office/drawing/2014/main" id="{4C390AD8-0363-5B4B-85D8-7F56EC233E4E}"/>
              </a:ext>
            </a:extLst>
          </p:cNvPr>
          <p:cNvPicPr>
            <a:picLocks noChangeAspect="1"/>
          </p:cNvPicPr>
          <p:nvPr/>
        </p:nvPicPr>
        <p:blipFill>
          <a:blip r:embed="rId11"/>
          <a:stretch>
            <a:fillRect/>
          </a:stretch>
        </p:blipFill>
        <p:spPr>
          <a:xfrm>
            <a:off x="5645134" y="5708193"/>
            <a:ext cx="914400" cy="914400"/>
          </a:xfrm>
          <a:prstGeom prst="rect">
            <a:avLst/>
          </a:prstGeom>
        </p:spPr>
      </p:pic>
      <p:sp>
        <p:nvSpPr>
          <p:cNvPr id="18" name="TextBox 17">
            <a:extLst>
              <a:ext uri="{FF2B5EF4-FFF2-40B4-BE49-F238E27FC236}">
                <a16:creationId xmlns:a16="http://schemas.microsoft.com/office/drawing/2014/main" id="{181F3E5C-D8F7-5349-95ED-ED6D6C904799}"/>
              </a:ext>
            </a:extLst>
          </p:cNvPr>
          <p:cNvSpPr txBox="1"/>
          <p:nvPr/>
        </p:nvSpPr>
        <p:spPr>
          <a:xfrm>
            <a:off x="1480458" y="5036458"/>
            <a:ext cx="0" cy="0"/>
          </a:xfrm>
          <a:prstGeom prst="rect">
            <a:avLst/>
          </a:prstGeom>
        </p:spPr>
        <p:txBody>
          <a:bodyPr vert="horz" wrap="none" lIns="91440" tIns="45720" rIns="91440" bIns="45720" rtlCol="0">
            <a:noAutofit/>
          </a:bodyPr>
          <a:lstStyle/>
          <a:p>
            <a:pPr algn="l"/>
            <a:r>
              <a:rPr lang="en-US" dirty="0"/>
              <a:t>https://</a:t>
            </a:r>
            <a:r>
              <a:rPr lang="en-US" dirty="0" err="1"/>
              <a:t>github.com</a:t>
            </a:r>
            <a:r>
              <a:rPr lang="en-US" dirty="0"/>
              <a:t>/</a:t>
            </a:r>
            <a:r>
              <a:rPr lang="en-US" dirty="0" err="1"/>
              <a:t>NaluCFD</a:t>
            </a:r>
            <a:endParaRPr lang="en-US" dirty="0"/>
          </a:p>
        </p:txBody>
      </p:sp>
      <p:sp>
        <p:nvSpPr>
          <p:cNvPr id="19" name="TextBox 18">
            <a:extLst>
              <a:ext uri="{FF2B5EF4-FFF2-40B4-BE49-F238E27FC236}">
                <a16:creationId xmlns:a16="http://schemas.microsoft.com/office/drawing/2014/main" id="{05097363-DFDE-EE4F-92C5-8A56D78E6945}"/>
              </a:ext>
            </a:extLst>
          </p:cNvPr>
          <p:cNvSpPr txBox="1"/>
          <p:nvPr/>
        </p:nvSpPr>
        <p:spPr>
          <a:xfrm>
            <a:off x="7489376" y="5036458"/>
            <a:ext cx="0" cy="0"/>
          </a:xfrm>
          <a:prstGeom prst="rect">
            <a:avLst/>
          </a:prstGeom>
        </p:spPr>
        <p:txBody>
          <a:bodyPr vert="horz" wrap="none" lIns="91440" tIns="45720" rIns="91440" bIns="45720" rtlCol="0">
            <a:noAutofit/>
          </a:bodyPr>
          <a:lstStyle/>
          <a:p>
            <a:pPr algn="l"/>
            <a:r>
              <a:rPr lang="en-US" dirty="0"/>
              <a:t>https://</a:t>
            </a:r>
            <a:r>
              <a:rPr lang="en-US" dirty="0" err="1"/>
              <a:t>githib</a:t>
            </a:r>
            <a:r>
              <a:rPr lang="en-US" dirty="0"/>
              <a:t>/</a:t>
            </a:r>
            <a:r>
              <a:rPr lang="en-US" dirty="0" err="1"/>
              <a:t>copm</a:t>
            </a:r>
            <a:r>
              <a:rPr lang="en-US" dirty="0"/>
              <a:t>/</a:t>
            </a:r>
            <a:r>
              <a:rPr lang="en-US" dirty="0" err="1"/>
              <a:t>exawind</a:t>
            </a:r>
            <a:endParaRPr lang="en-US" dirty="0"/>
          </a:p>
        </p:txBody>
      </p:sp>
      <p:sp>
        <p:nvSpPr>
          <p:cNvPr id="20" name="TextBox 19">
            <a:extLst>
              <a:ext uri="{FF2B5EF4-FFF2-40B4-BE49-F238E27FC236}">
                <a16:creationId xmlns:a16="http://schemas.microsoft.com/office/drawing/2014/main" id="{6E359C98-9B16-224F-AFFE-36713A71479B}"/>
              </a:ext>
            </a:extLst>
          </p:cNvPr>
          <p:cNvSpPr txBox="1"/>
          <p:nvPr/>
        </p:nvSpPr>
        <p:spPr>
          <a:xfrm>
            <a:off x="551543" y="6066974"/>
            <a:ext cx="0" cy="0"/>
          </a:xfrm>
          <a:prstGeom prst="rect">
            <a:avLst/>
          </a:prstGeom>
        </p:spPr>
        <p:txBody>
          <a:bodyPr vert="horz" wrap="none" lIns="91440" tIns="45720" rIns="91440" bIns="45720" rtlCol="0">
            <a:noAutofit/>
          </a:bodyPr>
          <a:lstStyle/>
          <a:p>
            <a:pPr algn="l"/>
            <a:r>
              <a:rPr lang="en-US" dirty="0"/>
              <a:t>Academic Partners:</a:t>
            </a:r>
          </a:p>
        </p:txBody>
      </p:sp>
    </p:spTree>
    <p:extLst>
      <p:ext uri="{BB962C8B-B14F-4D97-AF65-F5344CB8AC3E}">
        <p14:creationId xmlns:p14="http://schemas.microsoft.com/office/powerpoint/2010/main" val="332715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03EA-0680-5548-ACF8-D48345738585}"/>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F467184F-05D4-F04C-AA56-91561716BE10}"/>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600D53AC-0583-9E4B-A9D4-DF2E7118B825}"/>
              </a:ext>
            </a:extLst>
          </p:cNvPr>
          <p:cNvSpPr>
            <a:spLocks noGrp="1"/>
          </p:cNvSpPr>
          <p:nvPr>
            <p:ph sz="quarter" idx="11"/>
          </p:nvPr>
        </p:nvSpPr>
        <p:spPr/>
        <p:txBody>
          <a:bodyPr/>
          <a:lstStyle/>
          <a:p>
            <a:pPr marL="342900" indent="-342900">
              <a:buFont typeface="Arial" panose="020B0604020202020204" pitchFamily="34" charset="0"/>
              <a:buChar char="•"/>
            </a:pPr>
            <a:r>
              <a:rPr lang="en-US" dirty="0"/>
              <a:t>Many possible research themes to explore during a PSAAP internship</a:t>
            </a:r>
          </a:p>
          <a:p>
            <a:pPr marL="342900" indent="-342900">
              <a:buFont typeface="Arial" panose="020B0604020202020204" pitchFamily="34" charset="0"/>
              <a:buChar char="•"/>
            </a:pPr>
            <a:r>
              <a:rPr lang="en-US" dirty="0"/>
              <a:t>Contact </a:t>
            </a:r>
            <a:r>
              <a:rPr lang="en-US" dirty="0">
                <a:hlinkClick r:id="rId2"/>
              </a:rPr>
              <a:t>spdomin@sandia.gov</a:t>
            </a:r>
            <a:r>
              <a:rPr lang="en-US" dirty="0"/>
              <a:t> for more information</a:t>
            </a:r>
          </a:p>
        </p:txBody>
      </p:sp>
    </p:spTree>
    <p:extLst>
      <p:ext uri="{BB962C8B-B14F-4D97-AF65-F5344CB8AC3E}">
        <p14:creationId xmlns:p14="http://schemas.microsoft.com/office/powerpoint/2010/main" val="18342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5A52B-0B75-C048-B96E-0461323E2304}"/>
              </a:ext>
            </a:extLst>
          </p:cNvPr>
          <p:cNvSpPr>
            <a:spLocks noGrp="1"/>
          </p:cNvSpPr>
          <p:nvPr>
            <p:ph type="title"/>
          </p:nvPr>
        </p:nvSpPr>
        <p:spPr/>
        <p:txBody>
          <a:bodyPr/>
          <a:lstStyle/>
          <a:p>
            <a:r>
              <a:rPr lang="en-US" dirty="0"/>
              <a:t>Advancing Fire Mod/Simulation</a:t>
            </a:r>
            <a:br>
              <a:rPr lang="en-US" dirty="0"/>
            </a:br>
            <a:r>
              <a:rPr lang="en-US" dirty="0"/>
              <a:t>An Evolution of Mindset: Quiescent to Crossflow</a:t>
            </a:r>
          </a:p>
        </p:txBody>
      </p:sp>
      <p:sp>
        <p:nvSpPr>
          <p:cNvPr id="3" name="Slide Number Placeholder 2">
            <a:extLst>
              <a:ext uri="{FF2B5EF4-FFF2-40B4-BE49-F238E27FC236}">
                <a16:creationId xmlns:a16="http://schemas.microsoft.com/office/drawing/2014/main" id="{21F69C0A-805A-164E-93BD-E2734CEE133F}"/>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24ECD634-1793-0640-8273-CD73525F68A1}"/>
              </a:ext>
            </a:extLst>
          </p:cNvPr>
          <p:cNvSpPr>
            <a:spLocks noGrp="1"/>
          </p:cNvSpPr>
          <p:nvPr>
            <p:ph sz="quarter" idx="11"/>
          </p:nvPr>
        </p:nvSpPr>
        <p:spPr/>
        <p:txBody>
          <a:bodyPr/>
          <a:lstStyle/>
          <a:p>
            <a:pPr marL="11113" lvl="1" indent="0">
              <a:spcBef>
                <a:spcPts val="900"/>
              </a:spcBef>
              <a:spcAft>
                <a:spcPts val="150"/>
              </a:spcAft>
              <a:buSzPct val="100000"/>
              <a:buNone/>
            </a:pPr>
            <a:r>
              <a:rPr lang="en-US" dirty="0"/>
              <a:t>Three overarching goals recognizing that peak radiative/convective heat fluxes to engulfed objects is a function of fuel type, pool size, obstructions/accident geometry, and presence of crossflow – all within a </a:t>
            </a:r>
            <a:r>
              <a:rPr lang="en-US" i="1" dirty="0"/>
              <a:t>required</a:t>
            </a:r>
            <a:r>
              <a:rPr lang="en-US" dirty="0"/>
              <a:t> large-eddy simulation (LES)-based paradigm </a:t>
            </a:r>
          </a:p>
          <a:p>
            <a:pPr marL="354013" lvl="1" indent="-342900">
              <a:spcBef>
                <a:spcPts val="900"/>
              </a:spcBef>
              <a:spcAft>
                <a:spcPts val="150"/>
              </a:spcAft>
              <a:buSzPct val="100000"/>
              <a:buFont typeface="+mj-lt"/>
              <a:buAutoNum type="arabicPeriod"/>
            </a:pPr>
            <a:r>
              <a:rPr lang="en-US" dirty="0"/>
              <a:t>Provide first validation for large-eddy simulation-based second-generation full physics fire modeling suite</a:t>
            </a:r>
            <a:endParaRPr lang="en-US" sz="1400" dirty="0"/>
          </a:p>
          <a:p>
            <a:pPr marL="354013" lvl="1" indent="-342900">
              <a:spcBef>
                <a:spcPts val="900"/>
              </a:spcBef>
              <a:spcAft>
                <a:spcPts val="150"/>
              </a:spcAft>
              <a:buSzPct val="100000"/>
              <a:buFont typeface="+mj-lt"/>
              <a:buAutoNum type="arabicPeriod"/>
            </a:pPr>
            <a:r>
              <a:rPr lang="en-US" dirty="0"/>
              <a:t>Drive fundamental automatic structural uncertainty (model-form sensitivity) for LES</a:t>
            </a:r>
            <a:endParaRPr lang="en-US" sz="1400" dirty="0"/>
          </a:p>
          <a:p>
            <a:pPr marL="354013" lvl="1" indent="-342900">
              <a:spcBef>
                <a:spcPts val="900"/>
              </a:spcBef>
              <a:spcAft>
                <a:spcPts val="150"/>
              </a:spcAft>
              <a:buSzPct val="100000"/>
              <a:buFont typeface="+mj-lt"/>
              <a:buAutoNum type="arabicPeriod"/>
            </a:pPr>
            <a:r>
              <a:rPr lang="en-US" dirty="0"/>
              <a:t>Deploy uncertainty quantification for radiative heat flux as a function of pool shape and crosswind magnitude</a:t>
            </a:r>
            <a:endParaRPr lang="en-US" sz="1400" dirty="0"/>
          </a:p>
          <a:p>
            <a:endParaRPr lang="en-US" dirty="0"/>
          </a:p>
        </p:txBody>
      </p:sp>
      <p:pic>
        <p:nvPicPr>
          <p:cNvPr id="6" name="Picture 5">
            <a:extLst>
              <a:ext uri="{FF2B5EF4-FFF2-40B4-BE49-F238E27FC236}">
                <a16:creationId xmlns:a16="http://schemas.microsoft.com/office/drawing/2014/main" id="{BC585E30-6E76-1D4B-94FE-EDFFD1CFF118}"/>
              </a:ext>
            </a:extLst>
          </p:cNvPr>
          <p:cNvPicPr>
            <a:picLocks noChangeAspect="1"/>
          </p:cNvPicPr>
          <p:nvPr/>
        </p:nvPicPr>
        <p:blipFill>
          <a:blip r:embed="rId2"/>
          <a:stretch>
            <a:fillRect/>
          </a:stretch>
        </p:blipFill>
        <p:spPr>
          <a:xfrm>
            <a:off x="9360289" y="4055414"/>
            <a:ext cx="1140718" cy="2286000"/>
          </a:xfrm>
          <a:prstGeom prst="rect">
            <a:avLst/>
          </a:prstGeom>
        </p:spPr>
      </p:pic>
      <p:grpSp>
        <p:nvGrpSpPr>
          <p:cNvPr id="7" name="Group 6">
            <a:extLst>
              <a:ext uri="{FF2B5EF4-FFF2-40B4-BE49-F238E27FC236}">
                <a16:creationId xmlns:a16="http://schemas.microsoft.com/office/drawing/2014/main" id="{F25A3ED0-6D47-8B48-B159-843DC2CEF38D}"/>
              </a:ext>
            </a:extLst>
          </p:cNvPr>
          <p:cNvGrpSpPr/>
          <p:nvPr/>
        </p:nvGrpSpPr>
        <p:grpSpPr>
          <a:xfrm>
            <a:off x="1796831" y="4055414"/>
            <a:ext cx="2877098" cy="2286000"/>
            <a:chOff x="164881" y="1421733"/>
            <a:chExt cx="3455805" cy="2768769"/>
          </a:xfrm>
        </p:grpSpPr>
        <p:pic>
          <p:nvPicPr>
            <p:cNvPr id="8" name="Picture 7" descr="china_lake_2">
              <a:extLst>
                <a:ext uri="{FF2B5EF4-FFF2-40B4-BE49-F238E27FC236}">
                  <a16:creationId xmlns:a16="http://schemas.microsoft.com/office/drawing/2014/main" id="{1E914CEA-0185-6D43-808B-E1507FD1A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625" r="15625" b="3641"/>
            <a:stretch>
              <a:fillRect/>
            </a:stretch>
          </p:blipFill>
          <p:spPr bwMode="auto">
            <a:xfrm>
              <a:off x="164881" y="1421733"/>
              <a:ext cx="3455805" cy="27687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9" descr="china_lake_1_lowres">
              <a:extLst>
                <a:ext uri="{FF2B5EF4-FFF2-40B4-BE49-F238E27FC236}">
                  <a16:creationId xmlns:a16="http://schemas.microsoft.com/office/drawing/2014/main" id="{ED73BC81-0D71-6749-8913-8D53C7363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1982" y="1463096"/>
              <a:ext cx="1165225" cy="172402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B7A5463-56B1-6543-9380-AB0AC69D7463}"/>
              </a:ext>
            </a:extLst>
          </p:cNvPr>
          <p:cNvSpPr txBox="1"/>
          <p:nvPr/>
        </p:nvSpPr>
        <p:spPr>
          <a:xfrm>
            <a:off x="1788243" y="6342993"/>
            <a:ext cx="3048000" cy="369332"/>
          </a:xfrm>
          <a:prstGeom prst="rect">
            <a:avLst/>
          </a:prstGeom>
          <a:noFill/>
        </p:spPr>
        <p:txBody>
          <a:bodyPr wrap="square" rtlCol="0">
            <a:spAutoFit/>
          </a:bodyPr>
          <a:lstStyle/>
          <a:p>
            <a:pPr algn="ctr"/>
            <a:r>
              <a:rPr lang="en-US" dirty="0"/>
              <a:t>Quiescent; </a:t>
            </a:r>
            <a:r>
              <a:rPr lang="en-US" dirty="0" err="1"/>
              <a:t>q”</a:t>
            </a:r>
            <a:r>
              <a:rPr lang="en-US" baseline="-25000" dirty="0" err="1"/>
              <a:t>r</a:t>
            </a:r>
            <a:r>
              <a:rPr lang="en-US" dirty="0"/>
              <a:t> ~ 100 kw/m</a:t>
            </a:r>
            <a:r>
              <a:rPr lang="en-US" baseline="30000" dirty="0"/>
              <a:t>2</a:t>
            </a:r>
          </a:p>
        </p:txBody>
      </p:sp>
      <p:sp>
        <p:nvSpPr>
          <p:cNvPr id="11" name="TextBox 10">
            <a:extLst>
              <a:ext uri="{FF2B5EF4-FFF2-40B4-BE49-F238E27FC236}">
                <a16:creationId xmlns:a16="http://schemas.microsoft.com/office/drawing/2014/main" id="{45A316EE-C684-0C40-8658-588F58D13783}"/>
              </a:ext>
            </a:extLst>
          </p:cNvPr>
          <p:cNvSpPr txBox="1"/>
          <p:nvPr/>
        </p:nvSpPr>
        <p:spPr>
          <a:xfrm>
            <a:off x="8521901" y="6342993"/>
            <a:ext cx="2471847" cy="369332"/>
          </a:xfrm>
          <a:prstGeom prst="rect">
            <a:avLst/>
          </a:prstGeom>
          <a:noFill/>
        </p:spPr>
        <p:txBody>
          <a:bodyPr wrap="square" rtlCol="0">
            <a:spAutoFit/>
          </a:bodyPr>
          <a:lstStyle/>
          <a:p>
            <a:pPr algn="ctr"/>
            <a:r>
              <a:rPr lang="en-US" dirty="0"/>
              <a:t>Whirls; &gt; 200 kw/m</a:t>
            </a:r>
            <a:r>
              <a:rPr lang="en-US" baseline="30000" dirty="0"/>
              <a:t>2</a:t>
            </a:r>
          </a:p>
        </p:txBody>
      </p:sp>
      <p:sp>
        <p:nvSpPr>
          <p:cNvPr id="12" name="Right Arrow 11">
            <a:extLst>
              <a:ext uri="{FF2B5EF4-FFF2-40B4-BE49-F238E27FC236}">
                <a16:creationId xmlns:a16="http://schemas.microsoft.com/office/drawing/2014/main" id="{A026ABD9-3B4F-2B40-99FE-7154AD2E6ED6}"/>
              </a:ext>
            </a:extLst>
          </p:cNvPr>
          <p:cNvSpPr/>
          <p:nvPr/>
        </p:nvSpPr>
        <p:spPr>
          <a:xfrm>
            <a:off x="3205182" y="3848528"/>
            <a:ext cx="6137754" cy="225469"/>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9BD231E-831F-A343-B60D-83A0915A5300}"/>
              </a:ext>
            </a:extLst>
          </p:cNvPr>
          <p:cNvSpPr txBox="1"/>
          <p:nvPr/>
        </p:nvSpPr>
        <p:spPr>
          <a:xfrm>
            <a:off x="1810858" y="3775115"/>
            <a:ext cx="1396536" cy="369332"/>
          </a:xfrm>
          <a:prstGeom prst="rect">
            <a:avLst/>
          </a:prstGeom>
          <a:noFill/>
        </p:spPr>
        <p:txBody>
          <a:bodyPr wrap="none" rtlCol="0">
            <a:spAutoFit/>
          </a:bodyPr>
          <a:lstStyle/>
          <a:p>
            <a:r>
              <a:rPr lang="en-US" dirty="0"/>
              <a:t>RANS-based</a:t>
            </a:r>
          </a:p>
        </p:txBody>
      </p:sp>
      <p:sp>
        <p:nvSpPr>
          <p:cNvPr id="14" name="TextBox 13">
            <a:extLst>
              <a:ext uri="{FF2B5EF4-FFF2-40B4-BE49-F238E27FC236}">
                <a16:creationId xmlns:a16="http://schemas.microsoft.com/office/drawing/2014/main" id="{B7135DE5-C87C-9D44-A0E5-60B6371BCAC6}"/>
              </a:ext>
            </a:extLst>
          </p:cNvPr>
          <p:cNvSpPr txBox="1"/>
          <p:nvPr/>
        </p:nvSpPr>
        <p:spPr>
          <a:xfrm>
            <a:off x="9435054" y="3763292"/>
            <a:ext cx="1218603" cy="369332"/>
          </a:xfrm>
          <a:prstGeom prst="rect">
            <a:avLst/>
          </a:prstGeom>
          <a:noFill/>
        </p:spPr>
        <p:txBody>
          <a:bodyPr wrap="none" rtlCol="0">
            <a:spAutoFit/>
          </a:bodyPr>
          <a:lstStyle/>
          <a:p>
            <a:r>
              <a:rPr lang="en-US" dirty="0"/>
              <a:t>LES-based</a:t>
            </a:r>
          </a:p>
        </p:txBody>
      </p:sp>
      <p:sp>
        <p:nvSpPr>
          <p:cNvPr id="15" name="TextBox 14">
            <a:extLst>
              <a:ext uri="{FF2B5EF4-FFF2-40B4-BE49-F238E27FC236}">
                <a16:creationId xmlns:a16="http://schemas.microsoft.com/office/drawing/2014/main" id="{2D0AE399-4E61-794A-A542-B0F6348F6927}"/>
              </a:ext>
            </a:extLst>
          </p:cNvPr>
          <p:cNvSpPr txBox="1"/>
          <p:nvPr/>
        </p:nvSpPr>
        <p:spPr>
          <a:xfrm>
            <a:off x="5344910" y="6342993"/>
            <a:ext cx="3305981" cy="369332"/>
          </a:xfrm>
          <a:prstGeom prst="rect">
            <a:avLst/>
          </a:prstGeom>
          <a:noFill/>
        </p:spPr>
        <p:txBody>
          <a:bodyPr wrap="square" rtlCol="0">
            <a:spAutoFit/>
          </a:bodyPr>
          <a:lstStyle/>
          <a:p>
            <a:pPr algn="ctr"/>
            <a:r>
              <a:rPr lang="en-US" dirty="0"/>
              <a:t>Crossflow; </a:t>
            </a:r>
            <a:r>
              <a:rPr lang="en-US" dirty="0" err="1"/>
              <a:t>q”</a:t>
            </a:r>
            <a:r>
              <a:rPr lang="en-US" baseline="-25000" dirty="0" err="1"/>
              <a:t>r</a:t>
            </a:r>
            <a:r>
              <a:rPr lang="en-US" dirty="0"/>
              <a:t> ~ 200 kw/m</a:t>
            </a:r>
            <a:r>
              <a:rPr lang="en-US" baseline="30000" dirty="0"/>
              <a:t>2</a:t>
            </a:r>
          </a:p>
        </p:txBody>
      </p:sp>
      <p:pic>
        <p:nvPicPr>
          <p:cNvPr id="17" name="Picture 16">
            <a:extLst>
              <a:ext uri="{FF2B5EF4-FFF2-40B4-BE49-F238E27FC236}">
                <a16:creationId xmlns:a16="http://schemas.microsoft.com/office/drawing/2014/main" id="{B1DEC3B1-52F1-834F-A278-91CCAA61B1D9}"/>
              </a:ext>
            </a:extLst>
          </p:cNvPr>
          <p:cNvPicPr>
            <a:picLocks noChangeAspect="1"/>
          </p:cNvPicPr>
          <p:nvPr/>
        </p:nvPicPr>
        <p:blipFill rotWithShape="1">
          <a:blip r:embed="rId5">
            <a:extLst>
              <a:ext uri="{28A0092B-C50C-407E-A947-70E740481C1C}">
                <a14:useLocalDpi xmlns:a14="http://schemas.microsoft.com/office/drawing/2010/main" val="0"/>
              </a:ext>
            </a:extLst>
          </a:blip>
          <a:srcRect l="6052" t="3358" r="10357" b="4486"/>
          <a:stretch/>
        </p:blipFill>
        <p:spPr>
          <a:xfrm>
            <a:off x="5526743" y="4055414"/>
            <a:ext cx="2861255" cy="2286000"/>
          </a:xfrm>
          <a:prstGeom prst="rect">
            <a:avLst/>
          </a:prstGeom>
        </p:spPr>
      </p:pic>
    </p:spTree>
    <p:extLst>
      <p:ext uri="{BB962C8B-B14F-4D97-AF65-F5344CB8AC3E}">
        <p14:creationId xmlns:p14="http://schemas.microsoft.com/office/powerpoint/2010/main" val="425115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FD24-1ADB-C747-9764-E0283C1023F5}"/>
              </a:ext>
            </a:extLst>
          </p:cNvPr>
          <p:cNvSpPr>
            <a:spLocks noGrp="1"/>
          </p:cNvSpPr>
          <p:nvPr>
            <p:ph type="title"/>
          </p:nvPr>
        </p:nvSpPr>
        <p:spPr/>
        <p:txBody>
          <a:bodyPr/>
          <a:lstStyle/>
          <a:p>
            <a:r>
              <a:rPr lang="en-US" dirty="0"/>
              <a:t>Quiescent to Crossflow Fire/Plume Physics</a:t>
            </a:r>
          </a:p>
        </p:txBody>
      </p:sp>
      <p:sp>
        <p:nvSpPr>
          <p:cNvPr id="3" name="Slide Number Placeholder 2">
            <a:extLst>
              <a:ext uri="{FF2B5EF4-FFF2-40B4-BE49-F238E27FC236}">
                <a16:creationId xmlns:a16="http://schemas.microsoft.com/office/drawing/2014/main" id="{50B41EED-45CD-F148-B894-B33205B9EBF5}"/>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4C799636-6F1D-5A44-9B2D-76018C1DE59B}"/>
              </a:ext>
            </a:extLst>
          </p:cNvPr>
          <p:cNvSpPr>
            <a:spLocks noGrp="1"/>
          </p:cNvSpPr>
          <p:nvPr>
            <p:ph sz="quarter" idx="11"/>
          </p:nvPr>
        </p:nvSpPr>
        <p:spPr>
          <a:xfrm>
            <a:off x="647700" y="1409700"/>
            <a:ext cx="7840566" cy="5327276"/>
          </a:xfrm>
        </p:spPr>
        <p:txBody>
          <a:bodyPr>
            <a:normAutofit/>
          </a:bodyPr>
          <a:lstStyle/>
          <a:p>
            <a:pPr marL="342900" indent="-342900">
              <a:buFont typeface="Arial" panose="020B0604020202020204" pitchFamily="34" charset="0"/>
              <a:buChar char="•"/>
            </a:pPr>
            <a:r>
              <a:rPr lang="en-US" dirty="0"/>
              <a:t>Quiescent fires puff</a:t>
            </a:r>
          </a:p>
          <a:p>
            <a:pPr marL="342900" indent="-342900">
              <a:buFont typeface="Arial" panose="020B0604020202020204" pitchFamily="34" charset="0"/>
              <a:buChar char="•"/>
            </a:pPr>
            <a:endParaRPr lang="en-US" b="1" i="1" dirty="0"/>
          </a:p>
          <a:p>
            <a:pPr marL="342900" indent="-342900">
              <a:buFont typeface="Arial" panose="020B0604020202020204" pitchFamily="34" charset="0"/>
              <a:buChar char="•"/>
            </a:pPr>
            <a:endParaRPr lang="en-US" b="1" i="1" dirty="0"/>
          </a:p>
          <a:p>
            <a:pPr marL="342900" indent="-342900">
              <a:buFont typeface="Arial" panose="020B0604020202020204" pitchFamily="34" charset="0"/>
              <a:buChar char="•"/>
            </a:pPr>
            <a:endParaRPr lang="en-US" b="1" i="1" dirty="0"/>
          </a:p>
          <a:p>
            <a:pPr marL="342900" indent="-342900">
              <a:buFont typeface="Arial" panose="020B0604020202020204" pitchFamily="34" charset="0"/>
              <a:buChar char="•"/>
            </a:pPr>
            <a:endParaRPr lang="en-US" b="1" i="1" dirty="0"/>
          </a:p>
          <a:p>
            <a:pPr marL="342900" indent="-342900">
              <a:buFont typeface="Arial" panose="020B0604020202020204" pitchFamily="34" charset="0"/>
              <a:buChar char="•"/>
            </a:pPr>
            <a:endParaRPr lang="en-US" b="1" i="1" dirty="0"/>
          </a:p>
          <a:p>
            <a:endParaRPr lang="en-US" b="1" i="1" dirty="0"/>
          </a:p>
          <a:p>
            <a:pPr marL="342900" indent="-342900">
              <a:buFont typeface="Arial" panose="020B0604020202020204" pitchFamily="34" charset="0"/>
              <a:buChar char="•"/>
            </a:pPr>
            <a:r>
              <a:rPr lang="en-US" u="sng" dirty="0"/>
              <a:t>Finding</a:t>
            </a:r>
            <a:r>
              <a:rPr lang="en-US" dirty="0"/>
              <a:t>: The inclusion of a crossflow wind profile couples vorticity of the pool and streamwise momentum that drives the formation of column vortices, increases the importance of mixing and, therefore, convective loads on the object become more important</a:t>
            </a:r>
          </a:p>
          <a:p>
            <a:pPr marL="342900" indent="-342900">
              <a:buFont typeface="Arial" panose="020B0604020202020204" pitchFamily="34" charset="0"/>
              <a:buChar char="•"/>
            </a:pPr>
            <a:r>
              <a:rPr lang="en-US" u="sng" dirty="0"/>
              <a:t>Change in mindset</a:t>
            </a:r>
            <a:r>
              <a:rPr lang="en-US" dirty="0"/>
              <a:t>: Invest in validation use cases to highlight the importance of fire accident scenarios in the presence of crossflow</a:t>
            </a:r>
          </a:p>
        </p:txBody>
      </p:sp>
      <p:pic>
        <p:nvPicPr>
          <p:cNvPr id="5" name="Picture 4">
            <a:extLst>
              <a:ext uri="{FF2B5EF4-FFF2-40B4-BE49-F238E27FC236}">
                <a16:creationId xmlns:a16="http://schemas.microsoft.com/office/drawing/2014/main" id="{E7B32B02-14D5-DB49-9BE2-D7A2DEA76018}"/>
              </a:ext>
            </a:extLst>
          </p:cNvPr>
          <p:cNvPicPr>
            <a:picLocks noChangeAspect="1"/>
          </p:cNvPicPr>
          <p:nvPr/>
        </p:nvPicPr>
        <p:blipFill rotWithShape="1">
          <a:blip r:embed="rId2"/>
          <a:srcRect r="5900"/>
          <a:stretch/>
        </p:blipFill>
        <p:spPr>
          <a:xfrm>
            <a:off x="9533976" y="1023037"/>
            <a:ext cx="2301784" cy="1828800"/>
          </a:xfrm>
          <a:prstGeom prst="rect">
            <a:avLst/>
          </a:prstGeom>
        </p:spPr>
      </p:pic>
      <p:sp>
        <p:nvSpPr>
          <p:cNvPr id="7" name="Rectangle 6">
            <a:extLst>
              <a:ext uri="{FF2B5EF4-FFF2-40B4-BE49-F238E27FC236}">
                <a16:creationId xmlns:a16="http://schemas.microsoft.com/office/drawing/2014/main" id="{C1FF814A-5263-4F4C-B40F-4E77507C0616}"/>
              </a:ext>
            </a:extLst>
          </p:cNvPr>
          <p:cNvSpPr/>
          <p:nvPr/>
        </p:nvSpPr>
        <p:spPr>
          <a:xfrm>
            <a:off x="8488266" y="763879"/>
            <a:ext cx="3491463" cy="222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Cetegen</a:t>
            </a:r>
            <a:r>
              <a:rPr lang="en-US" dirty="0">
                <a:solidFill>
                  <a:schemeClr val="tx1"/>
                </a:solidFill>
              </a:rPr>
              <a:t> and Ahmed, C&amp;F 1993</a:t>
            </a:r>
          </a:p>
        </p:txBody>
      </p:sp>
      <p:pic>
        <p:nvPicPr>
          <p:cNvPr id="8" name="Picture 7">
            <a:extLst>
              <a:ext uri="{FF2B5EF4-FFF2-40B4-BE49-F238E27FC236}">
                <a16:creationId xmlns:a16="http://schemas.microsoft.com/office/drawing/2014/main" id="{1DED6415-C6A1-364B-B717-4053C031BA6A}"/>
              </a:ext>
            </a:extLst>
          </p:cNvPr>
          <p:cNvPicPr>
            <a:picLocks noChangeAspect="1"/>
          </p:cNvPicPr>
          <p:nvPr/>
        </p:nvPicPr>
        <p:blipFill>
          <a:blip r:embed="rId3"/>
          <a:stretch>
            <a:fillRect/>
          </a:stretch>
        </p:blipFill>
        <p:spPr>
          <a:xfrm>
            <a:off x="10653923" y="3362554"/>
            <a:ext cx="1391792" cy="2153471"/>
          </a:xfrm>
          <a:prstGeom prst="rect">
            <a:avLst/>
          </a:prstGeom>
        </p:spPr>
      </p:pic>
      <p:pic>
        <p:nvPicPr>
          <p:cNvPr id="9" name="Picture 6" descr="heliumPlumeDynamics1_3">
            <a:extLst>
              <a:ext uri="{FF2B5EF4-FFF2-40B4-BE49-F238E27FC236}">
                <a16:creationId xmlns:a16="http://schemas.microsoft.com/office/drawing/2014/main" id="{5254DE1D-37B4-0C47-A6A9-D8AC9DA89385}"/>
              </a:ext>
            </a:extLst>
          </p:cNvPr>
          <p:cNvPicPr>
            <a:picLocks noChangeAspect="1" noChangeArrowheads="1"/>
          </p:cNvPicPr>
          <p:nvPr/>
        </p:nvPicPr>
        <p:blipFill>
          <a:blip r:embed="rId4"/>
          <a:srcRect/>
          <a:stretch>
            <a:fillRect/>
          </a:stretch>
        </p:blipFill>
        <p:spPr bwMode="auto">
          <a:xfrm>
            <a:off x="196265" y="1809074"/>
            <a:ext cx="4031943" cy="1828800"/>
          </a:xfrm>
          <a:prstGeom prst="rect">
            <a:avLst/>
          </a:prstGeom>
          <a:noFill/>
          <a:ln w="9525">
            <a:noFill/>
            <a:miter lim="800000"/>
            <a:headEnd/>
            <a:tailEnd/>
          </a:ln>
        </p:spPr>
      </p:pic>
      <p:pic>
        <p:nvPicPr>
          <p:cNvPr id="10" name="Picture 7" descr="heliumPlumeDynamics_4_7">
            <a:extLst>
              <a:ext uri="{FF2B5EF4-FFF2-40B4-BE49-F238E27FC236}">
                <a16:creationId xmlns:a16="http://schemas.microsoft.com/office/drawing/2014/main" id="{F7533879-AE31-7E4D-B9E0-87F32B2B2FB5}"/>
              </a:ext>
            </a:extLst>
          </p:cNvPr>
          <p:cNvPicPr>
            <a:picLocks noChangeAspect="1" noChangeArrowheads="1"/>
          </p:cNvPicPr>
          <p:nvPr/>
        </p:nvPicPr>
        <p:blipFill>
          <a:blip r:embed="rId5"/>
          <a:srcRect/>
          <a:stretch>
            <a:fillRect/>
          </a:stretch>
        </p:blipFill>
        <p:spPr bwMode="auto">
          <a:xfrm>
            <a:off x="4055102" y="1809074"/>
            <a:ext cx="5285163" cy="1821528"/>
          </a:xfrm>
          <a:prstGeom prst="rect">
            <a:avLst/>
          </a:prstGeom>
          <a:noFill/>
          <a:ln w="9525">
            <a:noFill/>
            <a:miter lim="800000"/>
            <a:headEnd/>
            <a:tailEnd/>
          </a:ln>
        </p:spPr>
      </p:pic>
      <p:sp>
        <p:nvSpPr>
          <p:cNvPr id="11" name="TextBox 10">
            <a:extLst>
              <a:ext uri="{FF2B5EF4-FFF2-40B4-BE49-F238E27FC236}">
                <a16:creationId xmlns:a16="http://schemas.microsoft.com/office/drawing/2014/main" id="{C794341A-D599-BC45-9F8E-0FEF441783CA}"/>
              </a:ext>
            </a:extLst>
          </p:cNvPr>
          <p:cNvSpPr txBox="1"/>
          <p:nvPr/>
        </p:nvSpPr>
        <p:spPr>
          <a:xfrm>
            <a:off x="2105749" y="3761292"/>
            <a:ext cx="5270995" cy="369332"/>
          </a:xfrm>
          <a:prstGeom prst="rect">
            <a:avLst/>
          </a:prstGeom>
          <a:noFill/>
        </p:spPr>
        <p:txBody>
          <a:bodyPr wrap="none" rtlCol="0">
            <a:spAutoFit/>
          </a:bodyPr>
          <a:lstStyle/>
          <a:p>
            <a:r>
              <a:rPr lang="en-US" dirty="0"/>
              <a:t>Evolution of a Puff Cycle (</a:t>
            </a:r>
            <a:r>
              <a:rPr lang="en-US" dirty="0" err="1"/>
              <a:t>O’Hern</a:t>
            </a:r>
            <a:r>
              <a:rPr lang="en-US" dirty="0"/>
              <a:t> et al., </a:t>
            </a:r>
            <a:r>
              <a:rPr lang="en-US" i="1" dirty="0"/>
              <a:t>JFM</a:t>
            </a:r>
            <a:r>
              <a:rPr lang="en-US" dirty="0"/>
              <a:t>, 2005) </a:t>
            </a:r>
          </a:p>
        </p:txBody>
      </p:sp>
      <p:pic>
        <p:nvPicPr>
          <p:cNvPr id="12" name="Picture 11">
            <a:extLst>
              <a:ext uri="{FF2B5EF4-FFF2-40B4-BE49-F238E27FC236}">
                <a16:creationId xmlns:a16="http://schemas.microsoft.com/office/drawing/2014/main" id="{A48298C9-88E9-9B43-8F83-FBBB665241DA}"/>
              </a:ext>
            </a:extLst>
          </p:cNvPr>
          <p:cNvPicPr>
            <a:picLocks noChangeAspect="1"/>
          </p:cNvPicPr>
          <p:nvPr/>
        </p:nvPicPr>
        <p:blipFill>
          <a:blip r:embed="rId6"/>
          <a:stretch>
            <a:fillRect/>
          </a:stretch>
        </p:blipFill>
        <p:spPr>
          <a:xfrm>
            <a:off x="8332731" y="4002511"/>
            <a:ext cx="2306766" cy="1445789"/>
          </a:xfrm>
          <a:prstGeom prst="rect">
            <a:avLst/>
          </a:prstGeom>
        </p:spPr>
      </p:pic>
      <p:sp>
        <p:nvSpPr>
          <p:cNvPr id="15" name="TextBox 14">
            <a:extLst>
              <a:ext uri="{FF2B5EF4-FFF2-40B4-BE49-F238E27FC236}">
                <a16:creationId xmlns:a16="http://schemas.microsoft.com/office/drawing/2014/main" id="{85041050-D8BB-084A-80B7-3CC7ADAEEC14}"/>
              </a:ext>
            </a:extLst>
          </p:cNvPr>
          <p:cNvSpPr txBox="1"/>
          <p:nvPr/>
        </p:nvSpPr>
        <p:spPr>
          <a:xfrm>
            <a:off x="8718489" y="5779246"/>
            <a:ext cx="3451586" cy="646331"/>
          </a:xfrm>
          <a:prstGeom prst="rect">
            <a:avLst/>
          </a:prstGeom>
          <a:noFill/>
        </p:spPr>
        <p:txBody>
          <a:bodyPr wrap="none" rtlCol="0">
            <a:spAutoFit/>
          </a:bodyPr>
          <a:lstStyle/>
          <a:p>
            <a:r>
              <a:rPr lang="en-US" dirty="0" err="1"/>
              <a:t>Fric</a:t>
            </a:r>
            <a:r>
              <a:rPr lang="en-US" dirty="0"/>
              <a:t> and </a:t>
            </a:r>
            <a:r>
              <a:rPr lang="en-US" dirty="0" err="1"/>
              <a:t>Roshco</a:t>
            </a:r>
            <a:r>
              <a:rPr lang="en-US" dirty="0"/>
              <a:t>, JFM, 1994 (left)</a:t>
            </a:r>
          </a:p>
          <a:p>
            <a:r>
              <a:rPr lang="en-US" dirty="0"/>
              <a:t>Helium DNS, Domino, 2016</a:t>
            </a:r>
          </a:p>
        </p:txBody>
      </p:sp>
    </p:spTree>
    <p:extLst>
      <p:ext uri="{BB962C8B-B14F-4D97-AF65-F5344CB8AC3E}">
        <p14:creationId xmlns:p14="http://schemas.microsoft.com/office/powerpoint/2010/main" val="235740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90D6-E57F-A54E-8944-BFE412AA4B2B}"/>
              </a:ext>
            </a:extLst>
          </p:cNvPr>
          <p:cNvSpPr>
            <a:spLocks noGrp="1"/>
          </p:cNvSpPr>
          <p:nvPr>
            <p:ph type="title"/>
          </p:nvPr>
        </p:nvSpPr>
        <p:spPr/>
        <p:txBody>
          <a:bodyPr/>
          <a:lstStyle/>
          <a:p>
            <a:r>
              <a:rPr lang="en-US" dirty="0"/>
              <a:t>The Effect of Crossflow</a:t>
            </a:r>
          </a:p>
        </p:txBody>
      </p:sp>
      <p:sp>
        <p:nvSpPr>
          <p:cNvPr id="3" name="Slide Number Placeholder 2">
            <a:extLst>
              <a:ext uri="{FF2B5EF4-FFF2-40B4-BE49-F238E27FC236}">
                <a16:creationId xmlns:a16="http://schemas.microsoft.com/office/drawing/2014/main" id="{7923B977-7A9D-4D4D-A4D3-36A3B2A21856}"/>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EB37FFE6-FCDD-C646-8FC9-EC12323D2B15}"/>
              </a:ext>
            </a:extLst>
          </p:cNvPr>
          <p:cNvSpPr>
            <a:spLocks noGrp="1"/>
          </p:cNvSpPr>
          <p:nvPr>
            <p:ph sz="quarter" idx="11"/>
          </p:nvPr>
        </p:nvSpPr>
        <p:spPr>
          <a:xfrm>
            <a:off x="647700" y="1409700"/>
            <a:ext cx="6273040" cy="5426812"/>
          </a:xfrm>
        </p:spPr>
        <p:txBody>
          <a:bodyPr>
            <a:normAutofit/>
          </a:bodyPr>
          <a:lstStyle/>
          <a:p>
            <a:pPr marL="11113" lvl="1" indent="0">
              <a:spcBef>
                <a:spcPts val="900"/>
              </a:spcBef>
              <a:spcAft>
                <a:spcPts val="150"/>
              </a:spcAft>
              <a:buSzPct val="100000"/>
              <a:buNone/>
            </a:pPr>
            <a:r>
              <a:rPr lang="en-US" sz="2000" dirty="0"/>
              <a:t>Although bench scale efforts exist for quantities such as flame drag distance and tilt angles, none exist for this scale of interest, e.g., 10 meters and beyond</a:t>
            </a:r>
          </a:p>
          <a:p>
            <a:pPr marL="11113" lvl="1" indent="0">
              <a:spcBef>
                <a:spcPts val="900"/>
              </a:spcBef>
              <a:spcAft>
                <a:spcPts val="150"/>
              </a:spcAft>
              <a:buSzPct val="100000"/>
              <a:buNone/>
            </a:pPr>
            <a:r>
              <a:rPr lang="en-US" sz="2000" dirty="0">
                <a:solidFill>
                  <a:srgbClr val="FF0000"/>
                </a:solidFill>
              </a:rPr>
              <a:t>Approach:</a:t>
            </a:r>
            <a:r>
              <a:rPr lang="en-US" sz="2000" dirty="0"/>
              <a:t> We (PI Domino and Scott, ASC V&amp;V) are quantifying large-scale fire physics (G, </a:t>
            </a:r>
            <a:r>
              <a:rPr lang="en-US" sz="2000" dirty="0" err="1"/>
              <a:t>q</a:t>
            </a:r>
            <a:r>
              <a:rPr lang="en-US" sz="2000" baseline="30000" dirty="0" err="1"/>
              <a:t>Rad</a:t>
            </a:r>
            <a:r>
              <a:rPr lang="en-US" sz="2000" dirty="0"/>
              <a:t>, etc.) through theory (Mahesh, </a:t>
            </a:r>
            <a:r>
              <a:rPr lang="en-US" sz="2000" i="1" dirty="0"/>
              <a:t>Annual Rev. Fluid Mech</a:t>
            </a:r>
            <a:r>
              <a:rPr lang="en-US" sz="2000" dirty="0"/>
              <a:t>, 2013) and high-fidelity LES</a:t>
            </a:r>
          </a:p>
          <a:p>
            <a:pPr marL="354013" lvl="1" indent="-342900">
              <a:spcBef>
                <a:spcPts val="900"/>
              </a:spcBef>
              <a:spcAft>
                <a:spcPts val="150"/>
              </a:spcAft>
              <a:buSzPct val="100000"/>
              <a:buFont typeface="Arial" panose="020B0604020202020204" pitchFamily="34" charset="0"/>
              <a:buChar char="•"/>
            </a:pPr>
            <a:r>
              <a:rPr lang="en-US" sz="2000" u="sng" dirty="0"/>
              <a:t>Step 1</a:t>
            </a:r>
            <a:r>
              <a:rPr lang="en-US" sz="2000" dirty="0"/>
              <a:t>: How does pool shape, i.e., circles, squares, and rectangles, (at fixed area), in various cross flow configurations affect peak heat flux magnitude and location? </a:t>
            </a:r>
          </a:p>
          <a:p>
            <a:pPr marL="354013" lvl="1" indent="-342900">
              <a:spcBef>
                <a:spcPts val="900"/>
              </a:spcBef>
              <a:spcAft>
                <a:spcPts val="150"/>
              </a:spcAft>
              <a:buSzPct val="100000"/>
              <a:buFont typeface="Arial" panose="020B0604020202020204" pitchFamily="34" charset="0"/>
              <a:buChar char="•"/>
            </a:pPr>
            <a:r>
              <a:rPr lang="en-US" sz="2000" u="sng" dirty="0"/>
              <a:t>Step 2</a:t>
            </a:r>
            <a:r>
              <a:rPr lang="en-US" sz="2000" dirty="0"/>
              <a:t>: Explore flame dynamics in the presence of probabilistic boundary layer crossflow</a:t>
            </a:r>
          </a:p>
          <a:p>
            <a:pPr marL="354013" lvl="1" indent="-342900">
              <a:spcBef>
                <a:spcPts val="900"/>
              </a:spcBef>
              <a:spcAft>
                <a:spcPts val="150"/>
              </a:spcAft>
              <a:buSzPct val="100000"/>
              <a:buFont typeface="Arial" panose="020B0604020202020204" pitchFamily="34" charset="0"/>
              <a:buChar char="•"/>
            </a:pPr>
            <a:r>
              <a:rPr lang="en-US" sz="2000" u="sng" dirty="0"/>
              <a:t>Step 3</a:t>
            </a:r>
            <a:r>
              <a:rPr lang="en-US" sz="2000" dirty="0"/>
              <a:t>: Explore damaged state configuration</a:t>
            </a:r>
          </a:p>
        </p:txBody>
      </p:sp>
      <p:pic>
        <p:nvPicPr>
          <p:cNvPr id="5" name="Picture 4">
            <a:extLst>
              <a:ext uri="{FF2B5EF4-FFF2-40B4-BE49-F238E27FC236}">
                <a16:creationId xmlns:a16="http://schemas.microsoft.com/office/drawing/2014/main" id="{F17CBFA0-B4AC-9645-B24E-1154A19633E0}"/>
              </a:ext>
            </a:extLst>
          </p:cNvPr>
          <p:cNvPicPr>
            <a:picLocks noChangeAspect="1"/>
          </p:cNvPicPr>
          <p:nvPr/>
        </p:nvPicPr>
        <p:blipFill rotWithShape="1">
          <a:blip r:embed="rId2">
            <a:extLst>
              <a:ext uri="{28A0092B-C50C-407E-A947-70E740481C1C}">
                <a14:useLocalDpi xmlns:a14="http://schemas.microsoft.com/office/drawing/2010/main" val="0"/>
              </a:ext>
            </a:extLst>
          </a:blip>
          <a:srcRect r="9204"/>
          <a:stretch/>
        </p:blipFill>
        <p:spPr>
          <a:xfrm>
            <a:off x="7015255" y="3595679"/>
            <a:ext cx="4018816" cy="2286000"/>
          </a:xfrm>
          <a:prstGeom prst="rect">
            <a:avLst/>
          </a:prstGeom>
        </p:spPr>
      </p:pic>
      <p:pic>
        <p:nvPicPr>
          <p:cNvPr id="6" name="Picture 5">
            <a:extLst>
              <a:ext uri="{FF2B5EF4-FFF2-40B4-BE49-F238E27FC236}">
                <a16:creationId xmlns:a16="http://schemas.microsoft.com/office/drawing/2014/main" id="{D037B938-336D-5440-96FE-22D3A0BDEE29}"/>
              </a:ext>
            </a:extLst>
          </p:cNvPr>
          <p:cNvPicPr>
            <a:picLocks noChangeAspect="1"/>
          </p:cNvPicPr>
          <p:nvPr/>
        </p:nvPicPr>
        <p:blipFill rotWithShape="1">
          <a:blip r:embed="rId3">
            <a:extLst>
              <a:ext uri="{28A0092B-C50C-407E-A947-70E740481C1C}">
                <a14:useLocalDpi xmlns:a14="http://schemas.microsoft.com/office/drawing/2010/main" val="0"/>
              </a:ext>
            </a:extLst>
          </a:blip>
          <a:srcRect r="8238"/>
          <a:stretch/>
        </p:blipFill>
        <p:spPr>
          <a:xfrm>
            <a:off x="7015255" y="2489016"/>
            <a:ext cx="4061558" cy="2286000"/>
          </a:xfrm>
          <a:prstGeom prst="rect">
            <a:avLst/>
          </a:prstGeom>
        </p:spPr>
      </p:pic>
      <p:pic>
        <p:nvPicPr>
          <p:cNvPr id="7" name="Picture 6">
            <a:extLst>
              <a:ext uri="{FF2B5EF4-FFF2-40B4-BE49-F238E27FC236}">
                <a16:creationId xmlns:a16="http://schemas.microsoft.com/office/drawing/2014/main" id="{47F4C5CA-A932-FF44-AB5A-78729E41DCD8}"/>
              </a:ext>
            </a:extLst>
          </p:cNvPr>
          <p:cNvPicPr>
            <a:picLocks noChangeAspect="1"/>
          </p:cNvPicPr>
          <p:nvPr/>
        </p:nvPicPr>
        <p:blipFill rotWithShape="1">
          <a:blip r:embed="rId4">
            <a:extLst>
              <a:ext uri="{28A0092B-C50C-407E-A947-70E740481C1C}">
                <a14:useLocalDpi xmlns:a14="http://schemas.microsoft.com/office/drawing/2010/main" val="0"/>
              </a:ext>
            </a:extLst>
          </a:blip>
          <a:srcRect r="9204"/>
          <a:stretch/>
        </p:blipFill>
        <p:spPr>
          <a:xfrm>
            <a:off x="7015255" y="1382352"/>
            <a:ext cx="4018816" cy="2286000"/>
          </a:xfrm>
          <a:prstGeom prst="rect">
            <a:avLst/>
          </a:prstGeom>
        </p:spPr>
      </p:pic>
      <p:pic>
        <p:nvPicPr>
          <p:cNvPr id="8" name="Picture 7">
            <a:extLst>
              <a:ext uri="{FF2B5EF4-FFF2-40B4-BE49-F238E27FC236}">
                <a16:creationId xmlns:a16="http://schemas.microsoft.com/office/drawing/2014/main" id="{CC399F69-5241-384B-ACC9-BCA76B99FA0D}"/>
              </a:ext>
            </a:extLst>
          </p:cNvPr>
          <p:cNvPicPr>
            <a:picLocks noChangeAspect="1"/>
          </p:cNvPicPr>
          <p:nvPr/>
        </p:nvPicPr>
        <p:blipFill rotWithShape="1">
          <a:blip r:embed="rId5">
            <a:extLst>
              <a:ext uri="{28A0092B-C50C-407E-A947-70E740481C1C}">
                <a14:useLocalDpi xmlns:a14="http://schemas.microsoft.com/office/drawing/2010/main" val="0"/>
              </a:ext>
            </a:extLst>
          </a:blip>
          <a:srcRect r="11339"/>
          <a:stretch/>
        </p:blipFill>
        <p:spPr>
          <a:xfrm>
            <a:off x="7015255" y="275688"/>
            <a:ext cx="3924301" cy="2286000"/>
          </a:xfrm>
          <a:prstGeom prst="rect">
            <a:avLst/>
          </a:prstGeom>
        </p:spPr>
      </p:pic>
      <p:sp>
        <p:nvSpPr>
          <p:cNvPr id="9" name="TextBox 8">
            <a:extLst>
              <a:ext uri="{FF2B5EF4-FFF2-40B4-BE49-F238E27FC236}">
                <a16:creationId xmlns:a16="http://schemas.microsoft.com/office/drawing/2014/main" id="{CB5730F6-2A79-474A-B908-39BE8FCA56D7}"/>
              </a:ext>
            </a:extLst>
          </p:cNvPr>
          <p:cNvSpPr txBox="1"/>
          <p:nvPr/>
        </p:nvSpPr>
        <p:spPr>
          <a:xfrm>
            <a:off x="7275186" y="1398393"/>
            <a:ext cx="1927566" cy="861774"/>
          </a:xfrm>
          <a:prstGeom prst="rect">
            <a:avLst/>
          </a:prstGeom>
          <a:noFill/>
        </p:spPr>
        <p:txBody>
          <a:bodyPr wrap="square" rtlCol="0">
            <a:spAutoFit/>
          </a:bodyPr>
          <a:lstStyle/>
          <a:p>
            <a:pPr algn="ctr"/>
            <a:r>
              <a:rPr lang="en-US" dirty="0"/>
              <a:t>~0 m/s</a:t>
            </a:r>
          </a:p>
          <a:p>
            <a:pPr algn="ctr"/>
            <a:r>
              <a:rPr lang="en-US" sz="1400" dirty="0" err="1">
                <a:solidFill>
                  <a:srgbClr val="FF0000"/>
                </a:solidFill>
              </a:rPr>
              <a:t>q”</a:t>
            </a:r>
            <a:r>
              <a:rPr lang="en-US" sz="1400" baseline="-25000" dirty="0" err="1">
                <a:solidFill>
                  <a:srgbClr val="FF0000"/>
                </a:solidFill>
              </a:rPr>
              <a:t>r</a:t>
            </a:r>
            <a:r>
              <a:rPr lang="en-US" sz="1400" dirty="0">
                <a:solidFill>
                  <a:srgbClr val="FF0000"/>
                </a:solidFill>
              </a:rPr>
              <a:t>~ 150 kW/m</a:t>
            </a:r>
            <a:r>
              <a:rPr lang="en-US" sz="1400" baseline="30000" dirty="0">
                <a:solidFill>
                  <a:srgbClr val="FF0000"/>
                </a:solidFill>
              </a:rPr>
              <a:t>2</a:t>
            </a:r>
          </a:p>
          <a:p>
            <a:pPr algn="ctr"/>
            <a:endParaRPr lang="en-US" dirty="0"/>
          </a:p>
        </p:txBody>
      </p:sp>
      <p:sp>
        <p:nvSpPr>
          <p:cNvPr id="10" name="TextBox 9">
            <a:extLst>
              <a:ext uri="{FF2B5EF4-FFF2-40B4-BE49-F238E27FC236}">
                <a16:creationId xmlns:a16="http://schemas.microsoft.com/office/drawing/2014/main" id="{3988A295-7929-EE45-85F3-8508384B253E}"/>
              </a:ext>
            </a:extLst>
          </p:cNvPr>
          <p:cNvSpPr txBox="1"/>
          <p:nvPr/>
        </p:nvSpPr>
        <p:spPr>
          <a:xfrm>
            <a:off x="7275186" y="2489353"/>
            <a:ext cx="1927566" cy="584775"/>
          </a:xfrm>
          <a:prstGeom prst="rect">
            <a:avLst/>
          </a:prstGeom>
          <a:noFill/>
        </p:spPr>
        <p:txBody>
          <a:bodyPr wrap="square" rtlCol="0">
            <a:spAutoFit/>
          </a:bodyPr>
          <a:lstStyle/>
          <a:p>
            <a:pPr algn="ctr"/>
            <a:r>
              <a:rPr lang="en-US" dirty="0"/>
              <a:t>5 m/s</a:t>
            </a:r>
          </a:p>
          <a:p>
            <a:pPr algn="ctr"/>
            <a:r>
              <a:rPr lang="en-US" sz="1400" dirty="0" err="1">
                <a:solidFill>
                  <a:srgbClr val="FF0000"/>
                </a:solidFill>
              </a:rPr>
              <a:t>q”</a:t>
            </a:r>
            <a:r>
              <a:rPr lang="en-US" sz="1400" baseline="-25000" dirty="0" err="1">
                <a:solidFill>
                  <a:srgbClr val="FF0000"/>
                </a:solidFill>
              </a:rPr>
              <a:t>r</a:t>
            </a:r>
            <a:r>
              <a:rPr lang="en-US" sz="1400" dirty="0">
                <a:solidFill>
                  <a:srgbClr val="FF0000"/>
                </a:solidFill>
              </a:rPr>
              <a:t>~ 180 kW/m</a:t>
            </a:r>
            <a:r>
              <a:rPr lang="en-US" sz="1400" baseline="30000" dirty="0">
                <a:solidFill>
                  <a:srgbClr val="FF0000"/>
                </a:solidFill>
              </a:rPr>
              <a:t>2</a:t>
            </a:r>
          </a:p>
        </p:txBody>
      </p:sp>
      <p:sp>
        <p:nvSpPr>
          <p:cNvPr id="11" name="TextBox 10">
            <a:extLst>
              <a:ext uri="{FF2B5EF4-FFF2-40B4-BE49-F238E27FC236}">
                <a16:creationId xmlns:a16="http://schemas.microsoft.com/office/drawing/2014/main" id="{BCE13A6B-2A0F-4F40-AFEC-FDA5B6821445}"/>
              </a:ext>
            </a:extLst>
          </p:cNvPr>
          <p:cNvSpPr txBox="1"/>
          <p:nvPr/>
        </p:nvSpPr>
        <p:spPr>
          <a:xfrm>
            <a:off x="7275186" y="3580313"/>
            <a:ext cx="1927566" cy="584775"/>
          </a:xfrm>
          <a:prstGeom prst="rect">
            <a:avLst/>
          </a:prstGeom>
          <a:noFill/>
        </p:spPr>
        <p:txBody>
          <a:bodyPr wrap="square" rtlCol="0">
            <a:spAutoFit/>
          </a:bodyPr>
          <a:lstStyle/>
          <a:p>
            <a:pPr algn="ctr"/>
            <a:r>
              <a:rPr lang="en-US" dirty="0"/>
              <a:t>10 m/s</a:t>
            </a:r>
          </a:p>
          <a:p>
            <a:pPr algn="ctr"/>
            <a:r>
              <a:rPr lang="en-US" sz="1400" dirty="0" err="1">
                <a:solidFill>
                  <a:srgbClr val="FF0000"/>
                </a:solidFill>
              </a:rPr>
              <a:t>q”</a:t>
            </a:r>
            <a:r>
              <a:rPr lang="en-US" sz="1400" baseline="-25000" dirty="0" err="1">
                <a:solidFill>
                  <a:srgbClr val="FF0000"/>
                </a:solidFill>
              </a:rPr>
              <a:t>r</a:t>
            </a:r>
            <a:r>
              <a:rPr lang="en-US" sz="1400" dirty="0">
                <a:solidFill>
                  <a:srgbClr val="FF0000"/>
                </a:solidFill>
              </a:rPr>
              <a:t>~ 206 kW/m</a:t>
            </a:r>
            <a:r>
              <a:rPr lang="en-US" sz="1400" baseline="30000" dirty="0">
                <a:solidFill>
                  <a:srgbClr val="FF0000"/>
                </a:solidFill>
              </a:rPr>
              <a:t>2</a:t>
            </a:r>
          </a:p>
        </p:txBody>
      </p:sp>
      <p:sp>
        <p:nvSpPr>
          <p:cNvPr id="12" name="TextBox 11">
            <a:extLst>
              <a:ext uri="{FF2B5EF4-FFF2-40B4-BE49-F238E27FC236}">
                <a16:creationId xmlns:a16="http://schemas.microsoft.com/office/drawing/2014/main" id="{1B102B85-8976-FC4A-96A5-0E67DF28A7B7}"/>
              </a:ext>
            </a:extLst>
          </p:cNvPr>
          <p:cNvSpPr txBox="1"/>
          <p:nvPr/>
        </p:nvSpPr>
        <p:spPr>
          <a:xfrm>
            <a:off x="7275186" y="4671274"/>
            <a:ext cx="1927566" cy="584775"/>
          </a:xfrm>
          <a:prstGeom prst="rect">
            <a:avLst/>
          </a:prstGeom>
          <a:noFill/>
        </p:spPr>
        <p:txBody>
          <a:bodyPr wrap="square" rtlCol="0">
            <a:spAutoFit/>
          </a:bodyPr>
          <a:lstStyle/>
          <a:p>
            <a:pPr algn="ctr"/>
            <a:r>
              <a:rPr lang="en-US" dirty="0"/>
              <a:t>20 m/s</a:t>
            </a:r>
          </a:p>
          <a:p>
            <a:pPr algn="ctr"/>
            <a:r>
              <a:rPr lang="en-US" sz="1400" dirty="0" err="1">
                <a:solidFill>
                  <a:srgbClr val="FF0000"/>
                </a:solidFill>
              </a:rPr>
              <a:t>q”</a:t>
            </a:r>
            <a:r>
              <a:rPr lang="en-US" sz="1400" baseline="-25000" dirty="0" err="1">
                <a:solidFill>
                  <a:srgbClr val="FF0000"/>
                </a:solidFill>
              </a:rPr>
              <a:t>r</a:t>
            </a:r>
            <a:r>
              <a:rPr lang="en-US" sz="1400" dirty="0">
                <a:solidFill>
                  <a:srgbClr val="FF0000"/>
                </a:solidFill>
              </a:rPr>
              <a:t>~ 330 kW/m</a:t>
            </a:r>
            <a:r>
              <a:rPr lang="en-US" sz="1400" baseline="30000" dirty="0">
                <a:solidFill>
                  <a:srgbClr val="FF0000"/>
                </a:solidFill>
              </a:rPr>
              <a:t>2</a:t>
            </a:r>
          </a:p>
        </p:txBody>
      </p:sp>
      <p:sp>
        <p:nvSpPr>
          <p:cNvPr id="13" name="TextBox 12">
            <a:extLst>
              <a:ext uri="{FF2B5EF4-FFF2-40B4-BE49-F238E27FC236}">
                <a16:creationId xmlns:a16="http://schemas.microsoft.com/office/drawing/2014/main" id="{5FCA24F3-DA7A-F34C-AAB6-8F178EB5848E}"/>
              </a:ext>
            </a:extLst>
          </p:cNvPr>
          <p:cNvSpPr txBox="1"/>
          <p:nvPr/>
        </p:nvSpPr>
        <p:spPr>
          <a:xfrm>
            <a:off x="6620945" y="5848358"/>
            <a:ext cx="5352940" cy="646331"/>
          </a:xfrm>
          <a:prstGeom prst="rect">
            <a:avLst/>
          </a:prstGeom>
          <a:noFill/>
        </p:spPr>
        <p:txBody>
          <a:bodyPr wrap="none" rtlCol="0">
            <a:spAutoFit/>
          </a:bodyPr>
          <a:lstStyle/>
          <a:p>
            <a:pPr algn="ctr"/>
            <a:r>
              <a:rPr lang="en-US" dirty="0"/>
              <a:t>Scott and Domino, 10 m pool fire</a:t>
            </a:r>
          </a:p>
          <a:p>
            <a:pPr algn="ctr"/>
            <a:r>
              <a:rPr lang="en-US" dirty="0"/>
              <a:t>LES-based numerical study with varying crosswind</a:t>
            </a:r>
          </a:p>
        </p:txBody>
      </p:sp>
    </p:spTree>
    <p:extLst>
      <p:ext uri="{BB962C8B-B14F-4D97-AF65-F5344CB8AC3E}">
        <p14:creationId xmlns:p14="http://schemas.microsoft.com/office/powerpoint/2010/main" val="188151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641B-AB10-DF49-AA8A-444C6C8FB9CE}"/>
              </a:ext>
            </a:extLst>
          </p:cNvPr>
          <p:cNvSpPr>
            <a:spLocks noGrp="1"/>
          </p:cNvSpPr>
          <p:nvPr>
            <p:ph type="title"/>
          </p:nvPr>
        </p:nvSpPr>
        <p:spPr/>
        <p:txBody>
          <a:bodyPr/>
          <a:lstStyle/>
          <a:p>
            <a:r>
              <a:rPr lang="en-US" dirty="0"/>
              <a:t>Fire Mechanics Coupling Description: In Words</a:t>
            </a:r>
          </a:p>
        </p:txBody>
      </p:sp>
      <p:sp>
        <p:nvSpPr>
          <p:cNvPr id="3" name="Slide Number Placeholder 2">
            <a:extLst>
              <a:ext uri="{FF2B5EF4-FFF2-40B4-BE49-F238E27FC236}">
                <a16:creationId xmlns:a16="http://schemas.microsoft.com/office/drawing/2014/main" id="{1929F07B-B101-FF43-894C-9E164A0038D6}"/>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5" name="Text Box 5">
            <a:extLst>
              <a:ext uri="{FF2B5EF4-FFF2-40B4-BE49-F238E27FC236}">
                <a16:creationId xmlns:a16="http://schemas.microsoft.com/office/drawing/2014/main" id="{DBB1B1E3-6494-EF48-A2F1-1C87970C2F37}"/>
              </a:ext>
            </a:extLst>
          </p:cNvPr>
          <p:cNvSpPr txBox="1">
            <a:spLocks noChangeArrowheads="1"/>
          </p:cNvSpPr>
          <p:nvPr/>
        </p:nvSpPr>
        <p:spPr bwMode="auto">
          <a:xfrm>
            <a:off x="5373489" y="1175776"/>
            <a:ext cx="15684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Arial" pitchFamily="34" charset="0"/>
              </a:rPr>
              <a:t>Temperature</a:t>
            </a:r>
            <a:br>
              <a:rPr lang="en-US" altLang="en-US" b="1">
                <a:latin typeface="Arial" pitchFamily="34" charset="0"/>
              </a:rPr>
            </a:br>
            <a:endParaRPr lang="en-US" altLang="en-US" b="1">
              <a:latin typeface="Arial" pitchFamily="34" charset="0"/>
            </a:endParaRPr>
          </a:p>
          <a:p>
            <a:pPr algn="ctr">
              <a:buFontTx/>
              <a:buChar char="•"/>
            </a:pPr>
            <a:endParaRPr lang="en-US" altLang="en-US" b="1">
              <a:latin typeface="Arial" pitchFamily="34" charset="0"/>
            </a:endParaRPr>
          </a:p>
          <a:p>
            <a:pPr algn="ctr">
              <a:buFontTx/>
              <a:buChar char="•"/>
            </a:pPr>
            <a:endParaRPr lang="en-US" altLang="en-US" b="1">
              <a:latin typeface="Arial" pitchFamily="34" charset="0"/>
            </a:endParaRPr>
          </a:p>
          <a:p>
            <a:pPr algn="ctr"/>
            <a:r>
              <a:rPr lang="en-US" altLang="en-US" b="1">
                <a:latin typeface="Arial" pitchFamily="34" charset="0"/>
              </a:rPr>
              <a:t>Irradiation</a:t>
            </a:r>
          </a:p>
        </p:txBody>
      </p:sp>
      <p:sp>
        <p:nvSpPr>
          <p:cNvPr id="6" name="Oval 7">
            <a:extLst>
              <a:ext uri="{FF2B5EF4-FFF2-40B4-BE49-F238E27FC236}">
                <a16:creationId xmlns:a16="http://schemas.microsoft.com/office/drawing/2014/main" id="{928442D7-B84C-D94A-B49E-834357D65173}"/>
              </a:ext>
            </a:extLst>
          </p:cNvPr>
          <p:cNvSpPr>
            <a:spLocks noChangeArrowheads="1"/>
          </p:cNvSpPr>
          <p:nvPr/>
        </p:nvSpPr>
        <p:spPr bwMode="auto">
          <a:xfrm>
            <a:off x="5108377" y="2766452"/>
            <a:ext cx="1954213" cy="1285875"/>
          </a:xfrm>
          <a:prstGeom prst="ellipse">
            <a:avLst/>
          </a:prstGeom>
          <a:solidFill>
            <a:srgbClr val="F8FB9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9">
            <a:extLst>
              <a:ext uri="{FF2B5EF4-FFF2-40B4-BE49-F238E27FC236}">
                <a16:creationId xmlns:a16="http://schemas.microsoft.com/office/drawing/2014/main" id="{E4B0FDFC-E6F8-1D45-A4B6-F75DD44D7A0D}"/>
              </a:ext>
            </a:extLst>
          </p:cNvPr>
          <p:cNvSpPr>
            <a:spLocks noChangeArrowheads="1"/>
          </p:cNvSpPr>
          <p:nvPr/>
        </p:nvSpPr>
        <p:spPr bwMode="auto">
          <a:xfrm>
            <a:off x="7986515" y="1199589"/>
            <a:ext cx="2295525" cy="2295525"/>
          </a:xfrm>
          <a:prstGeom prst="ellipse">
            <a:avLst/>
          </a:prstGeom>
          <a:solidFill>
            <a:srgbClr val="D60093"/>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10">
            <a:extLst>
              <a:ext uri="{FF2B5EF4-FFF2-40B4-BE49-F238E27FC236}">
                <a16:creationId xmlns:a16="http://schemas.microsoft.com/office/drawing/2014/main" id="{639443B2-B8B6-0E4F-A8BE-7F66BA6B4CB8}"/>
              </a:ext>
            </a:extLst>
          </p:cNvPr>
          <p:cNvSpPr txBox="1">
            <a:spLocks noChangeArrowheads="1"/>
          </p:cNvSpPr>
          <p:nvPr/>
        </p:nvSpPr>
        <p:spPr bwMode="auto">
          <a:xfrm>
            <a:off x="8203683" y="1675760"/>
            <a:ext cx="183896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latin typeface="Arial" pitchFamily="34" charset="0"/>
              </a:rPr>
              <a:t>Participating </a:t>
            </a:r>
          </a:p>
          <a:p>
            <a:pPr algn="ctr"/>
            <a:r>
              <a:rPr lang="en-US" altLang="en-US" b="1" dirty="0">
                <a:latin typeface="Arial" pitchFamily="34" charset="0"/>
              </a:rPr>
              <a:t>Media</a:t>
            </a:r>
          </a:p>
          <a:p>
            <a:pPr algn="ctr"/>
            <a:r>
              <a:rPr lang="en-US" altLang="en-US" b="1" dirty="0">
                <a:latin typeface="Arial" pitchFamily="34" charset="0"/>
              </a:rPr>
              <a:t>Radiation DOM</a:t>
            </a:r>
            <a:endParaRPr lang="en-US" altLang="en-US" sz="1400" b="1" dirty="0">
              <a:latin typeface="Arial" pitchFamily="34" charset="0"/>
            </a:endParaRPr>
          </a:p>
        </p:txBody>
      </p:sp>
      <p:sp>
        <p:nvSpPr>
          <p:cNvPr id="9" name="Text Box 11">
            <a:extLst>
              <a:ext uri="{FF2B5EF4-FFF2-40B4-BE49-F238E27FC236}">
                <a16:creationId xmlns:a16="http://schemas.microsoft.com/office/drawing/2014/main" id="{0E29DAFB-1C77-DD4F-9924-7340A9FE996E}"/>
              </a:ext>
            </a:extLst>
          </p:cNvPr>
          <p:cNvSpPr txBox="1">
            <a:spLocks noChangeArrowheads="1"/>
          </p:cNvSpPr>
          <p:nvPr/>
        </p:nvSpPr>
        <p:spPr bwMode="auto">
          <a:xfrm>
            <a:off x="5094090" y="3139188"/>
            <a:ext cx="1997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b="1" dirty="0">
                <a:latin typeface="Arial" pitchFamily="34" charset="0"/>
              </a:rPr>
              <a:t>Operator-split</a:t>
            </a:r>
          </a:p>
          <a:p>
            <a:pPr algn="ctr"/>
            <a:r>
              <a:rPr lang="en-US" altLang="en-US" sz="1600" b="1" dirty="0">
                <a:latin typeface="Arial" pitchFamily="34" charset="0"/>
              </a:rPr>
              <a:t>Transfer</a:t>
            </a:r>
          </a:p>
        </p:txBody>
      </p:sp>
      <p:sp>
        <p:nvSpPr>
          <p:cNvPr id="10" name="Line 12">
            <a:extLst>
              <a:ext uri="{FF2B5EF4-FFF2-40B4-BE49-F238E27FC236}">
                <a16:creationId xmlns:a16="http://schemas.microsoft.com/office/drawing/2014/main" id="{FEB65178-F4EC-594B-9707-A613A0217405}"/>
              </a:ext>
            </a:extLst>
          </p:cNvPr>
          <p:cNvSpPr>
            <a:spLocks noChangeShapeType="1"/>
          </p:cNvSpPr>
          <p:nvPr/>
        </p:nvSpPr>
        <p:spPr bwMode="auto">
          <a:xfrm>
            <a:off x="4719439" y="1623452"/>
            <a:ext cx="2824162" cy="158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6">
            <a:extLst>
              <a:ext uri="{FF2B5EF4-FFF2-40B4-BE49-F238E27FC236}">
                <a16:creationId xmlns:a16="http://schemas.microsoft.com/office/drawing/2014/main" id="{C0D51932-2D91-ED4A-AF48-5C42D32CA802}"/>
              </a:ext>
            </a:extLst>
          </p:cNvPr>
          <p:cNvSpPr>
            <a:spLocks noChangeShapeType="1"/>
          </p:cNvSpPr>
          <p:nvPr/>
        </p:nvSpPr>
        <p:spPr bwMode="auto">
          <a:xfrm>
            <a:off x="4733727" y="2139388"/>
            <a:ext cx="2824163" cy="1588"/>
          </a:xfrm>
          <a:prstGeom prst="line">
            <a:avLst/>
          </a:prstGeom>
          <a:noFill/>
          <a:ln w="44450">
            <a:solidFill>
              <a:srgbClr val="D60093"/>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 name="Group 17">
            <a:extLst>
              <a:ext uri="{FF2B5EF4-FFF2-40B4-BE49-F238E27FC236}">
                <a16:creationId xmlns:a16="http://schemas.microsoft.com/office/drawing/2014/main" id="{8774B64A-49CE-FE4B-8A60-26D3D856B684}"/>
              </a:ext>
            </a:extLst>
          </p:cNvPr>
          <p:cNvGrpSpPr>
            <a:grpSpLocks/>
          </p:cNvGrpSpPr>
          <p:nvPr/>
        </p:nvGrpSpPr>
        <p:grpSpPr bwMode="auto">
          <a:xfrm>
            <a:off x="7354689" y="3425264"/>
            <a:ext cx="1473200" cy="1730375"/>
            <a:chOff x="3308" y="2147"/>
            <a:chExt cx="928" cy="1090"/>
          </a:xfrm>
        </p:grpSpPr>
        <p:sp>
          <p:nvSpPr>
            <p:cNvPr id="13" name="Line 18">
              <a:extLst>
                <a:ext uri="{FF2B5EF4-FFF2-40B4-BE49-F238E27FC236}">
                  <a16:creationId xmlns:a16="http://schemas.microsoft.com/office/drawing/2014/main" id="{D98358F1-3979-2A48-9B7C-51A0700CCE32}"/>
                </a:ext>
              </a:extLst>
            </p:cNvPr>
            <p:cNvSpPr>
              <a:spLocks noChangeShapeType="1"/>
            </p:cNvSpPr>
            <p:nvPr/>
          </p:nvSpPr>
          <p:spPr bwMode="auto">
            <a:xfrm flipH="1">
              <a:off x="3308" y="2164"/>
              <a:ext cx="630" cy="766"/>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9">
              <a:extLst>
                <a:ext uri="{FF2B5EF4-FFF2-40B4-BE49-F238E27FC236}">
                  <a16:creationId xmlns:a16="http://schemas.microsoft.com/office/drawing/2014/main" id="{7E1CEBE9-FB9F-E042-8104-83C3A6C887C6}"/>
                </a:ext>
              </a:extLst>
            </p:cNvPr>
            <p:cNvSpPr>
              <a:spLocks noChangeShapeType="1"/>
            </p:cNvSpPr>
            <p:nvPr/>
          </p:nvSpPr>
          <p:spPr bwMode="auto">
            <a:xfrm rot="21415619" flipH="1">
              <a:off x="3616" y="2491"/>
              <a:ext cx="620" cy="746"/>
            </a:xfrm>
            <a:prstGeom prst="line">
              <a:avLst/>
            </a:prstGeom>
            <a:noFill/>
            <a:ln w="44450">
              <a:solidFill>
                <a:srgbClr val="D60093"/>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20">
              <a:extLst>
                <a:ext uri="{FF2B5EF4-FFF2-40B4-BE49-F238E27FC236}">
                  <a16:creationId xmlns:a16="http://schemas.microsoft.com/office/drawing/2014/main" id="{42927C02-719D-2A47-B1D6-0189CA14FEE5}"/>
                </a:ext>
              </a:extLst>
            </p:cNvPr>
            <p:cNvSpPr txBox="1">
              <a:spLocks noChangeArrowheads="1"/>
            </p:cNvSpPr>
            <p:nvPr/>
          </p:nvSpPr>
          <p:spPr bwMode="auto">
            <a:xfrm rot="-3190126">
              <a:off x="3286" y="2545"/>
              <a:ext cx="10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VOLUME</a:t>
              </a:r>
            </a:p>
          </p:txBody>
        </p:sp>
      </p:grpSp>
      <p:sp>
        <p:nvSpPr>
          <p:cNvPr id="16" name="Text Box 22">
            <a:extLst>
              <a:ext uri="{FF2B5EF4-FFF2-40B4-BE49-F238E27FC236}">
                <a16:creationId xmlns:a16="http://schemas.microsoft.com/office/drawing/2014/main" id="{E4A2300A-A2E2-8448-B4D6-029234477981}"/>
              </a:ext>
            </a:extLst>
          </p:cNvPr>
          <p:cNvSpPr txBox="1">
            <a:spLocks noChangeArrowheads="1"/>
          </p:cNvSpPr>
          <p:nvPr/>
        </p:nvSpPr>
        <p:spPr bwMode="auto">
          <a:xfrm>
            <a:off x="5386190" y="1686952"/>
            <a:ext cx="1912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SURFACE</a:t>
            </a:r>
          </a:p>
        </p:txBody>
      </p:sp>
      <p:sp>
        <p:nvSpPr>
          <p:cNvPr id="17" name="Text Box 27">
            <a:extLst>
              <a:ext uri="{FF2B5EF4-FFF2-40B4-BE49-F238E27FC236}">
                <a16:creationId xmlns:a16="http://schemas.microsoft.com/office/drawing/2014/main" id="{1AA6C9D1-9EFA-5B4B-B27B-F35968B16749}"/>
              </a:ext>
            </a:extLst>
          </p:cNvPr>
          <p:cNvSpPr txBox="1">
            <a:spLocks noChangeArrowheads="1"/>
          </p:cNvSpPr>
          <p:nvPr/>
        </p:nvSpPr>
        <p:spPr bwMode="auto">
          <a:xfrm rot="7576121">
            <a:off x="8334177" y="4111064"/>
            <a:ext cx="104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l-GR" altLang="en-US" sz="2000">
                <a:cs typeface="Times New Roman" pitchFamily="18" charset="0"/>
              </a:rPr>
              <a:t>Δ</a:t>
            </a:r>
          </a:p>
        </p:txBody>
      </p:sp>
      <p:sp>
        <p:nvSpPr>
          <p:cNvPr id="18" name="Text Box 28">
            <a:extLst>
              <a:ext uri="{FF2B5EF4-FFF2-40B4-BE49-F238E27FC236}">
                <a16:creationId xmlns:a16="http://schemas.microsoft.com/office/drawing/2014/main" id="{DDAB955A-E514-8747-97C6-05AE967B4687}"/>
              </a:ext>
            </a:extLst>
          </p:cNvPr>
          <p:cNvSpPr txBox="1">
            <a:spLocks noChangeArrowheads="1"/>
          </p:cNvSpPr>
          <p:nvPr/>
        </p:nvSpPr>
        <p:spPr bwMode="auto">
          <a:xfrm rot="18500578">
            <a:off x="8333383" y="3906554"/>
            <a:ext cx="1319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SA" altLang="en-US">
                <a:cs typeface="Times New Roman" pitchFamily="18" charset="0"/>
              </a:rPr>
              <a:t>۰</a:t>
            </a:r>
            <a:r>
              <a:rPr lang="en-US" altLang="en-US" i="1">
                <a:cs typeface="Times New Roman" pitchFamily="18" charset="0"/>
              </a:rPr>
              <a:t>q</a:t>
            </a:r>
            <a:r>
              <a:rPr lang="en-US" altLang="en-US" i="1" baseline="-25000">
                <a:cs typeface="Times New Roman" pitchFamily="18" charset="0"/>
              </a:rPr>
              <a:t>r</a:t>
            </a:r>
            <a:endParaRPr lang="ar-SA" altLang="en-US" i="1" baseline="-25000">
              <a:cs typeface="Times New Roman" pitchFamily="18" charset="0"/>
            </a:endParaRPr>
          </a:p>
        </p:txBody>
      </p:sp>
      <p:sp>
        <p:nvSpPr>
          <p:cNvPr id="19" name="Text Box 21">
            <a:extLst>
              <a:ext uri="{FF2B5EF4-FFF2-40B4-BE49-F238E27FC236}">
                <a16:creationId xmlns:a16="http://schemas.microsoft.com/office/drawing/2014/main" id="{F53ED26F-DCCF-634E-A007-45DC3B3D5836}"/>
              </a:ext>
            </a:extLst>
          </p:cNvPr>
          <p:cNvSpPr txBox="1">
            <a:spLocks noChangeArrowheads="1"/>
          </p:cNvSpPr>
          <p:nvPr/>
        </p:nvSpPr>
        <p:spPr bwMode="auto">
          <a:xfrm rot="18495820">
            <a:off x="7053458" y="3235114"/>
            <a:ext cx="205324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latin typeface="Arial" pitchFamily="34" charset="0"/>
              </a:rPr>
              <a:t>Temperature, </a:t>
            </a:r>
            <a:r>
              <a:rPr lang="en-US" altLang="en-US" b="1" dirty="0">
                <a:latin typeface="Symbol" pitchFamily="2" charset="2"/>
              </a:rPr>
              <a:t>m</a:t>
            </a:r>
            <a:r>
              <a:rPr lang="en-US" altLang="en-US" b="1" baseline="-25000" dirty="0">
                <a:latin typeface="Arial" pitchFamily="34" charset="0"/>
              </a:rPr>
              <a:t>g</a:t>
            </a:r>
          </a:p>
          <a:p>
            <a:r>
              <a:rPr lang="en-US" altLang="en-US" b="1" dirty="0">
                <a:latin typeface="Arial" pitchFamily="34" charset="0"/>
              </a:rPr>
              <a:t>RTE </a:t>
            </a:r>
            <a:r>
              <a:rPr lang="en-US" altLang="en-US" b="1" dirty="0" err="1">
                <a:latin typeface="Arial" pitchFamily="34" charset="0"/>
              </a:rPr>
              <a:t>Src</a:t>
            </a:r>
            <a:endParaRPr lang="en-US" altLang="en-US" b="1" dirty="0">
              <a:latin typeface="Arial" pitchFamily="34" charset="0"/>
            </a:endParaRPr>
          </a:p>
          <a:p>
            <a:br>
              <a:rPr lang="en-US" altLang="en-US" b="1" dirty="0">
                <a:latin typeface="Arial" pitchFamily="34" charset="0"/>
              </a:rPr>
            </a:br>
            <a:br>
              <a:rPr lang="en-US" altLang="en-US" b="1" dirty="0">
                <a:latin typeface="Arial" pitchFamily="34" charset="0"/>
              </a:rPr>
            </a:br>
            <a:endParaRPr lang="en-US" altLang="en-US" b="1" dirty="0">
              <a:latin typeface="Arial" pitchFamily="34" charset="0"/>
            </a:endParaRPr>
          </a:p>
          <a:p>
            <a:r>
              <a:rPr lang="en-US" altLang="en-US" b="1" dirty="0">
                <a:latin typeface="Arial" pitchFamily="34" charset="0"/>
              </a:rPr>
              <a:t>Linearized </a:t>
            </a:r>
            <a:endParaRPr lang="el-GR" altLang="en-US" b="1" dirty="0">
              <a:latin typeface="Arial" pitchFamily="34" charset="0"/>
              <a:cs typeface="Arial" pitchFamily="34" charset="0"/>
            </a:endParaRPr>
          </a:p>
        </p:txBody>
      </p:sp>
      <p:sp>
        <p:nvSpPr>
          <p:cNvPr id="20" name="Oval 3">
            <a:extLst>
              <a:ext uri="{FF2B5EF4-FFF2-40B4-BE49-F238E27FC236}">
                <a16:creationId xmlns:a16="http://schemas.microsoft.com/office/drawing/2014/main" id="{151D2A4D-03E6-3845-A766-34C1C4F87646}"/>
              </a:ext>
            </a:extLst>
          </p:cNvPr>
          <p:cNvSpPr>
            <a:spLocks noChangeArrowheads="1"/>
          </p:cNvSpPr>
          <p:nvPr/>
        </p:nvSpPr>
        <p:spPr bwMode="auto">
          <a:xfrm>
            <a:off x="5105202" y="4169801"/>
            <a:ext cx="2189163" cy="2235200"/>
          </a:xfrm>
          <a:prstGeom prst="ellipse">
            <a:avLst/>
          </a:prstGeom>
          <a:solidFill>
            <a:srgbClr val="FF5050"/>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4">
            <a:extLst>
              <a:ext uri="{FF2B5EF4-FFF2-40B4-BE49-F238E27FC236}">
                <a16:creationId xmlns:a16="http://schemas.microsoft.com/office/drawing/2014/main" id="{6381C361-4AB5-1F47-A270-00B63EB471AC}"/>
              </a:ext>
            </a:extLst>
          </p:cNvPr>
          <p:cNvSpPr txBox="1">
            <a:spLocks noChangeArrowheads="1"/>
          </p:cNvSpPr>
          <p:nvPr/>
        </p:nvSpPr>
        <p:spPr bwMode="auto">
          <a:xfrm rot="2870753">
            <a:off x="3466108" y="3319695"/>
            <a:ext cx="20637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latin typeface="Arial" pitchFamily="34" charset="0"/>
              </a:rPr>
              <a:t>Temperature</a:t>
            </a:r>
          </a:p>
          <a:p>
            <a:br>
              <a:rPr lang="en-US" altLang="en-US" b="1">
                <a:latin typeface="Arial" pitchFamily="34" charset="0"/>
              </a:rPr>
            </a:br>
            <a:endParaRPr lang="en-US" altLang="en-US" b="1">
              <a:latin typeface="Arial" pitchFamily="34" charset="0"/>
            </a:endParaRPr>
          </a:p>
          <a:p>
            <a:r>
              <a:rPr lang="en-US" altLang="en-US" b="1">
                <a:latin typeface="Arial" pitchFamily="34" charset="0"/>
              </a:rPr>
              <a:t>Convection Coef.</a:t>
            </a:r>
          </a:p>
          <a:p>
            <a:r>
              <a:rPr lang="en-US" altLang="en-US" b="1">
                <a:latin typeface="Arial" pitchFamily="34" charset="0"/>
              </a:rPr>
              <a:t>Reference Temp</a:t>
            </a:r>
          </a:p>
        </p:txBody>
      </p:sp>
      <p:sp>
        <p:nvSpPr>
          <p:cNvPr id="22" name="Oval 8">
            <a:extLst>
              <a:ext uri="{FF2B5EF4-FFF2-40B4-BE49-F238E27FC236}">
                <a16:creationId xmlns:a16="http://schemas.microsoft.com/office/drawing/2014/main" id="{069B4277-B042-DD4E-AD36-4B4AF14BD6E2}"/>
              </a:ext>
            </a:extLst>
          </p:cNvPr>
          <p:cNvSpPr>
            <a:spLocks noChangeArrowheads="1"/>
          </p:cNvSpPr>
          <p:nvPr/>
        </p:nvSpPr>
        <p:spPr bwMode="auto">
          <a:xfrm>
            <a:off x="1865115" y="1213877"/>
            <a:ext cx="2306637" cy="2238375"/>
          </a:xfrm>
          <a:prstGeom prst="ellipse">
            <a:avLst/>
          </a:prstGeom>
          <a:solidFill>
            <a:srgbClr val="99FF66"/>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3">
            <a:extLst>
              <a:ext uri="{FF2B5EF4-FFF2-40B4-BE49-F238E27FC236}">
                <a16:creationId xmlns:a16="http://schemas.microsoft.com/office/drawing/2014/main" id="{2584D27B-8081-2848-AD78-2A312222B35E}"/>
              </a:ext>
            </a:extLst>
          </p:cNvPr>
          <p:cNvSpPr>
            <a:spLocks noChangeShapeType="1"/>
          </p:cNvSpPr>
          <p:nvPr/>
        </p:nvSpPr>
        <p:spPr bwMode="auto">
          <a:xfrm>
            <a:off x="3733601" y="3315727"/>
            <a:ext cx="1193800" cy="1354137"/>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4">
            <a:extLst>
              <a:ext uri="{FF2B5EF4-FFF2-40B4-BE49-F238E27FC236}">
                <a16:creationId xmlns:a16="http://schemas.microsoft.com/office/drawing/2014/main" id="{B51BEB0C-84B9-FD40-831B-E9093813F511}"/>
              </a:ext>
            </a:extLst>
          </p:cNvPr>
          <p:cNvSpPr>
            <a:spLocks noChangeShapeType="1"/>
          </p:cNvSpPr>
          <p:nvPr/>
        </p:nvSpPr>
        <p:spPr bwMode="auto">
          <a:xfrm>
            <a:off x="4086026" y="3103002"/>
            <a:ext cx="1193800" cy="135413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5">
            <a:extLst>
              <a:ext uri="{FF2B5EF4-FFF2-40B4-BE49-F238E27FC236}">
                <a16:creationId xmlns:a16="http://schemas.microsoft.com/office/drawing/2014/main" id="{EB8BABBF-8B17-4143-849B-3A54964A1A18}"/>
              </a:ext>
            </a:extLst>
          </p:cNvPr>
          <p:cNvSpPr txBox="1">
            <a:spLocks noChangeArrowheads="1"/>
          </p:cNvSpPr>
          <p:nvPr/>
        </p:nvSpPr>
        <p:spPr bwMode="auto">
          <a:xfrm rot="2972137">
            <a:off x="3785196" y="3638783"/>
            <a:ext cx="1411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accent1"/>
                </a:solidFill>
                <a:latin typeface="Arial" pitchFamily="34" charset="0"/>
              </a:rPr>
              <a:t>SURFACE</a:t>
            </a:r>
          </a:p>
        </p:txBody>
      </p:sp>
      <p:sp>
        <p:nvSpPr>
          <p:cNvPr id="26" name="Text Box 25">
            <a:extLst>
              <a:ext uri="{FF2B5EF4-FFF2-40B4-BE49-F238E27FC236}">
                <a16:creationId xmlns:a16="http://schemas.microsoft.com/office/drawing/2014/main" id="{E8BABCB6-D6B8-BC45-8376-E2892DE97634}"/>
              </a:ext>
            </a:extLst>
          </p:cNvPr>
          <p:cNvSpPr txBox="1">
            <a:spLocks noChangeArrowheads="1"/>
          </p:cNvSpPr>
          <p:nvPr/>
        </p:nvSpPr>
        <p:spPr bwMode="auto">
          <a:xfrm>
            <a:off x="1809616" y="1599560"/>
            <a:ext cx="24160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latin typeface="Arial" pitchFamily="34" charset="0"/>
              </a:rPr>
              <a:t>Conduction</a:t>
            </a:r>
          </a:p>
          <a:p>
            <a:pPr algn="ctr"/>
            <a:r>
              <a:rPr lang="en-US" altLang="en-US" b="1" dirty="0">
                <a:latin typeface="Arial" pitchFamily="34" charset="0"/>
              </a:rPr>
              <a:t>Heat Transfer,</a:t>
            </a:r>
          </a:p>
          <a:p>
            <a:pPr algn="ctr"/>
            <a:r>
              <a:rPr lang="en-US" altLang="en-US" b="1" dirty="0">
                <a:latin typeface="Arial" pitchFamily="34" charset="0"/>
              </a:rPr>
              <a:t>Enclosure Radiation</a:t>
            </a:r>
            <a:endParaRPr lang="en-US" altLang="en-US" sz="1400" b="1" dirty="0">
              <a:latin typeface="Arial" pitchFamily="34" charset="0"/>
            </a:endParaRPr>
          </a:p>
        </p:txBody>
      </p:sp>
      <p:sp>
        <p:nvSpPr>
          <p:cNvPr id="27" name="Text Box 26">
            <a:extLst>
              <a:ext uri="{FF2B5EF4-FFF2-40B4-BE49-F238E27FC236}">
                <a16:creationId xmlns:a16="http://schemas.microsoft.com/office/drawing/2014/main" id="{4BE1A5BC-FE09-8E4A-9934-59AECBBFD8E0}"/>
              </a:ext>
            </a:extLst>
          </p:cNvPr>
          <p:cNvSpPr txBox="1">
            <a:spLocks noChangeArrowheads="1"/>
          </p:cNvSpPr>
          <p:nvPr/>
        </p:nvSpPr>
        <p:spPr bwMode="auto">
          <a:xfrm>
            <a:off x="5162212" y="4675050"/>
            <a:ext cx="204414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latin typeface="Arial" pitchFamily="34" charset="0"/>
              </a:rPr>
              <a:t>Turbulent</a:t>
            </a:r>
          </a:p>
          <a:p>
            <a:pPr algn="ctr"/>
            <a:r>
              <a:rPr lang="en-US" altLang="en-US" b="1" dirty="0">
                <a:latin typeface="Arial" pitchFamily="34" charset="0"/>
              </a:rPr>
              <a:t>Fluid Mechanics,</a:t>
            </a:r>
          </a:p>
          <a:p>
            <a:pPr algn="ctr"/>
            <a:r>
              <a:rPr lang="en-US" altLang="en-US" b="1" dirty="0">
                <a:latin typeface="Arial" pitchFamily="34" charset="0"/>
              </a:rPr>
              <a:t>Combustion</a:t>
            </a:r>
            <a:endParaRPr lang="en-US" altLang="en-US" sz="1400" b="1" dirty="0">
              <a:latin typeface="Arial" pitchFamily="34" charset="0"/>
            </a:endParaRPr>
          </a:p>
        </p:txBody>
      </p:sp>
      <p:sp>
        <p:nvSpPr>
          <p:cNvPr id="30" name="TextBox 29">
            <a:extLst>
              <a:ext uri="{FF2B5EF4-FFF2-40B4-BE49-F238E27FC236}">
                <a16:creationId xmlns:a16="http://schemas.microsoft.com/office/drawing/2014/main" id="{D0742E7E-1840-8745-AAB9-D7F70B397435}"/>
              </a:ext>
            </a:extLst>
          </p:cNvPr>
          <p:cNvSpPr txBox="1"/>
          <p:nvPr/>
        </p:nvSpPr>
        <p:spPr>
          <a:xfrm>
            <a:off x="9641541" y="6373906"/>
            <a:ext cx="0" cy="0"/>
          </a:xfrm>
          <a:prstGeom prst="rect">
            <a:avLst/>
          </a:prstGeom>
        </p:spPr>
        <p:txBody>
          <a:bodyPr vert="horz" wrap="none" lIns="91440" tIns="45720" rIns="91440" bIns="45720" rtlCol="0">
            <a:noAutofit/>
          </a:bodyPr>
          <a:lstStyle/>
          <a:p>
            <a:pPr algn="l"/>
            <a:endParaRPr lang="en-US" dirty="0"/>
          </a:p>
        </p:txBody>
      </p:sp>
      <p:sp>
        <p:nvSpPr>
          <p:cNvPr id="33" name="Text Placeholder 5">
            <a:extLst>
              <a:ext uri="{FF2B5EF4-FFF2-40B4-BE49-F238E27FC236}">
                <a16:creationId xmlns:a16="http://schemas.microsoft.com/office/drawing/2014/main" id="{0601E785-094F-214F-9F18-3A223FC995AC}"/>
              </a:ext>
            </a:extLst>
          </p:cNvPr>
          <p:cNvSpPr>
            <a:spLocks noGrp="1"/>
          </p:cNvSpPr>
          <p:nvPr>
            <p:ph sz="quarter" idx="11"/>
          </p:nvPr>
        </p:nvSpPr>
        <p:spPr>
          <a:xfrm>
            <a:off x="122600" y="4622060"/>
            <a:ext cx="4247586" cy="2179982"/>
          </a:xfrm>
        </p:spPr>
        <p:txBody>
          <a:bodyPr/>
          <a:lstStyle/>
          <a:p>
            <a:pPr marL="293688" indent="-285750">
              <a:buFont typeface="Arial" panose="020B0604020202020204" pitchFamily="34" charset="0"/>
              <a:buChar char="•"/>
            </a:pPr>
            <a:r>
              <a:rPr lang="en-US" sz="1800" dirty="0">
                <a:cs typeface="Lucida Sans"/>
              </a:rPr>
              <a:t>Monolithic, i.e., fully coupled, approaches are intractable due to the size of (</a:t>
            </a:r>
            <a:r>
              <a:rPr lang="en-US" sz="1800" i="1" dirty="0">
                <a:cs typeface="Lucida Sans"/>
              </a:rPr>
              <a:t>u, v, w, p, h, </a:t>
            </a:r>
            <a:r>
              <a:rPr lang="en-US" sz="1800" i="1" dirty="0" err="1">
                <a:cs typeface="Lucida Sans"/>
              </a:rPr>
              <a:t>h</a:t>
            </a:r>
            <a:r>
              <a:rPr lang="en-US" sz="1800" i="1" baseline="30000" dirty="0" err="1">
                <a:cs typeface="Lucida Sans"/>
              </a:rPr>
              <a:t>r</a:t>
            </a:r>
            <a:r>
              <a:rPr lang="en-US" sz="1800" i="1" dirty="0">
                <a:cs typeface="Lucida Sans"/>
              </a:rPr>
              <a:t>, Z, </a:t>
            </a:r>
            <a:r>
              <a:rPr lang="en-US" sz="1800" i="1" dirty="0" err="1">
                <a:cs typeface="Lucida Sans"/>
              </a:rPr>
              <a:t>I</a:t>
            </a:r>
            <a:r>
              <a:rPr lang="en-US" sz="1800" i="1" baseline="30000" dirty="0" err="1">
                <a:cs typeface="Lucida Sans"/>
              </a:rPr>
              <a:t>k</a:t>
            </a:r>
            <a:r>
              <a:rPr lang="en-US" sz="1800" i="1" dirty="0">
                <a:cs typeface="Lucida Sans"/>
              </a:rPr>
              <a:t> , T)</a:t>
            </a:r>
            <a:r>
              <a:rPr lang="en-US" sz="1800" baseline="30000" dirty="0">
                <a:cs typeface="Lucida Sans"/>
              </a:rPr>
              <a:t>T</a:t>
            </a:r>
          </a:p>
          <a:p>
            <a:pPr marL="293688" indent="-285750">
              <a:buFont typeface="Arial" panose="020B0604020202020204" pitchFamily="34" charset="0"/>
              <a:buChar char="•"/>
            </a:pPr>
            <a:r>
              <a:rPr lang="en-US" sz="1800" dirty="0"/>
              <a:t>Stable and accurate operator split methods are, therefore, sought</a:t>
            </a:r>
          </a:p>
          <a:p>
            <a:pPr marL="293688" indent="-285750">
              <a:buFont typeface="Arial" panose="020B0604020202020204" pitchFamily="34" charset="0"/>
              <a:buChar char="•"/>
            </a:pPr>
            <a:r>
              <a:rPr lang="en-US" sz="1800" dirty="0"/>
              <a:t>See Domino et al., </a:t>
            </a:r>
            <a:r>
              <a:rPr lang="en-US" sz="1800" i="1" dirty="0"/>
              <a:t>AIAA</a:t>
            </a:r>
            <a:r>
              <a:rPr lang="en-US" sz="1800" dirty="0"/>
              <a:t>, 2007</a:t>
            </a:r>
          </a:p>
          <a:p>
            <a:endParaRPr lang="en-US" dirty="0"/>
          </a:p>
        </p:txBody>
      </p:sp>
    </p:spTree>
    <p:extLst>
      <p:ext uri="{BB962C8B-B14F-4D97-AF65-F5344CB8AC3E}">
        <p14:creationId xmlns:p14="http://schemas.microsoft.com/office/powerpoint/2010/main" val="114676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1DD7-1F18-344D-89F8-1D6E5886B068}"/>
              </a:ext>
            </a:extLst>
          </p:cNvPr>
          <p:cNvSpPr>
            <a:spLocks noGrp="1"/>
          </p:cNvSpPr>
          <p:nvPr>
            <p:ph type="title"/>
          </p:nvPr>
        </p:nvSpPr>
        <p:spPr/>
        <p:txBody>
          <a:bodyPr/>
          <a:lstStyle/>
          <a:p>
            <a:r>
              <a:rPr lang="en-US" dirty="0"/>
              <a:t>Fire Mechanics Coupling Description: Equations</a:t>
            </a:r>
          </a:p>
        </p:txBody>
      </p:sp>
      <p:sp>
        <p:nvSpPr>
          <p:cNvPr id="3" name="Slide Number Placeholder 2">
            <a:extLst>
              <a:ext uri="{FF2B5EF4-FFF2-40B4-BE49-F238E27FC236}">
                <a16:creationId xmlns:a16="http://schemas.microsoft.com/office/drawing/2014/main" id="{C1348F39-3B36-394E-93AB-F31821B36BE8}"/>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138CFA41-2A6E-EB4A-B576-5179AFB9D21D}"/>
              </a:ext>
            </a:extLst>
          </p:cNvPr>
          <p:cNvSpPr>
            <a:spLocks noGrp="1"/>
          </p:cNvSpPr>
          <p:nvPr>
            <p:ph sz="quarter" idx="11"/>
          </p:nvPr>
        </p:nvSpPr>
        <p:spPr/>
        <p:txBody>
          <a:bodyPr/>
          <a:lstStyle/>
          <a:p>
            <a:pPr marL="342900" indent="-342900">
              <a:buFont typeface="Arial" panose="020B0604020202020204" pitchFamily="34" charset="0"/>
              <a:buChar char="•"/>
            </a:pPr>
            <a:r>
              <a:rPr lang="en-US" dirty="0"/>
              <a:t>Favre-averaged, variable-density, low-Mach equation set using large-eddy simulation (LES)</a:t>
            </a:r>
          </a:p>
        </p:txBody>
      </p:sp>
      <p:sp>
        <p:nvSpPr>
          <p:cNvPr id="5" name="Rectangle 4">
            <a:extLst>
              <a:ext uri="{FF2B5EF4-FFF2-40B4-BE49-F238E27FC236}">
                <a16:creationId xmlns:a16="http://schemas.microsoft.com/office/drawing/2014/main" id="{30AAA2A5-AA3F-714D-872D-577D54DF363E}"/>
              </a:ext>
            </a:extLst>
          </p:cNvPr>
          <p:cNvSpPr/>
          <p:nvPr/>
        </p:nvSpPr>
        <p:spPr>
          <a:xfrm>
            <a:off x="694028" y="1791222"/>
            <a:ext cx="8493696" cy="504172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sz="1350" dirty="0">
              <a:solidFill>
                <a:srgbClr val="FFFFFF"/>
              </a:solidFill>
              <a:latin typeface="Trebuchet MS" panose="020B0603020202020204"/>
            </a:endParaRPr>
          </a:p>
        </p:txBody>
      </p:sp>
      <p:pic>
        <p:nvPicPr>
          <p:cNvPr id="6" name="Picture 5">
            <a:extLst>
              <a:ext uri="{FF2B5EF4-FFF2-40B4-BE49-F238E27FC236}">
                <a16:creationId xmlns:a16="http://schemas.microsoft.com/office/drawing/2014/main" id="{6C20E1B6-4EA2-3846-8C21-25D735BFA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15" y="1933781"/>
            <a:ext cx="2414238" cy="457200"/>
          </a:xfrm>
          <a:prstGeom prst="rect">
            <a:avLst/>
          </a:prstGeom>
        </p:spPr>
      </p:pic>
      <p:pic>
        <p:nvPicPr>
          <p:cNvPr id="7" name="Picture 6">
            <a:extLst>
              <a:ext uri="{FF2B5EF4-FFF2-40B4-BE49-F238E27FC236}">
                <a16:creationId xmlns:a16="http://schemas.microsoft.com/office/drawing/2014/main" id="{5EE0D826-FA9D-3743-BD90-742D4D813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527" y="3463120"/>
            <a:ext cx="1735280" cy="228600"/>
          </a:xfrm>
          <a:prstGeom prst="rect">
            <a:avLst/>
          </a:prstGeom>
        </p:spPr>
      </p:pic>
      <p:pic>
        <p:nvPicPr>
          <p:cNvPr id="8" name="Picture 7">
            <a:extLst>
              <a:ext uri="{FF2B5EF4-FFF2-40B4-BE49-F238E27FC236}">
                <a16:creationId xmlns:a16="http://schemas.microsoft.com/office/drawing/2014/main" id="{2E63D769-8387-7F48-BB9D-466077336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415" y="2595606"/>
            <a:ext cx="6478856" cy="457200"/>
          </a:xfrm>
          <a:prstGeom prst="rect">
            <a:avLst/>
          </a:prstGeom>
        </p:spPr>
      </p:pic>
      <p:pic>
        <p:nvPicPr>
          <p:cNvPr id="9" name="Picture 8">
            <a:extLst>
              <a:ext uri="{FF2B5EF4-FFF2-40B4-BE49-F238E27FC236}">
                <a16:creationId xmlns:a16="http://schemas.microsoft.com/office/drawing/2014/main" id="{FD0EA284-D333-4341-AF10-C666211FC3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3658" y="3737105"/>
            <a:ext cx="1616693" cy="325310"/>
          </a:xfrm>
          <a:prstGeom prst="rect">
            <a:avLst/>
          </a:prstGeom>
        </p:spPr>
      </p:pic>
      <p:pic>
        <p:nvPicPr>
          <p:cNvPr id="10" name="Picture 9">
            <a:extLst>
              <a:ext uri="{FF2B5EF4-FFF2-40B4-BE49-F238E27FC236}">
                <a16:creationId xmlns:a16="http://schemas.microsoft.com/office/drawing/2014/main" id="{46B7F099-9202-BF4B-B425-955A1AC9D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0986" y="2007180"/>
            <a:ext cx="2900678" cy="457200"/>
          </a:xfrm>
          <a:prstGeom prst="rect">
            <a:avLst/>
          </a:prstGeom>
        </p:spPr>
      </p:pic>
      <p:pic>
        <p:nvPicPr>
          <p:cNvPr id="11" name="Picture 10">
            <a:extLst>
              <a:ext uri="{FF2B5EF4-FFF2-40B4-BE49-F238E27FC236}">
                <a16:creationId xmlns:a16="http://schemas.microsoft.com/office/drawing/2014/main" id="{C58761CF-E643-8346-BBF2-08CD56EDC7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0849" y="5396965"/>
            <a:ext cx="1356361" cy="228600"/>
          </a:xfrm>
          <a:prstGeom prst="rect">
            <a:avLst/>
          </a:prstGeom>
        </p:spPr>
      </p:pic>
      <p:pic>
        <p:nvPicPr>
          <p:cNvPr id="12" name="Picture 11">
            <a:extLst>
              <a:ext uri="{FF2B5EF4-FFF2-40B4-BE49-F238E27FC236}">
                <a16:creationId xmlns:a16="http://schemas.microsoft.com/office/drawing/2014/main" id="{9704FF48-C83D-1549-B7EF-78FFF0D781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6366" y="6171296"/>
            <a:ext cx="3060218" cy="594360"/>
          </a:xfrm>
          <a:prstGeom prst="rect">
            <a:avLst/>
          </a:prstGeom>
        </p:spPr>
      </p:pic>
      <p:pic>
        <p:nvPicPr>
          <p:cNvPr id="13" name="Picture 12">
            <a:extLst>
              <a:ext uri="{FF2B5EF4-FFF2-40B4-BE49-F238E27FC236}">
                <a16:creationId xmlns:a16="http://schemas.microsoft.com/office/drawing/2014/main" id="{ADE5EBB7-0E29-7742-8589-10BD554656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9913" y="5844633"/>
            <a:ext cx="1249438" cy="256032"/>
          </a:xfrm>
          <a:prstGeom prst="rect">
            <a:avLst/>
          </a:prstGeom>
        </p:spPr>
      </p:pic>
      <p:sp>
        <p:nvSpPr>
          <p:cNvPr id="14" name="TextBox 13">
            <a:extLst>
              <a:ext uri="{FF2B5EF4-FFF2-40B4-BE49-F238E27FC236}">
                <a16:creationId xmlns:a16="http://schemas.microsoft.com/office/drawing/2014/main" id="{9EA79ED4-7241-754C-8341-E93451860203}"/>
              </a:ext>
            </a:extLst>
          </p:cNvPr>
          <p:cNvSpPr txBox="1"/>
          <p:nvPr/>
        </p:nvSpPr>
        <p:spPr>
          <a:xfrm>
            <a:off x="4241897" y="2058091"/>
            <a:ext cx="1354858" cy="369332"/>
          </a:xfrm>
          <a:prstGeom prst="rect">
            <a:avLst/>
          </a:prstGeom>
          <a:noFill/>
        </p:spPr>
        <p:txBody>
          <a:bodyPr wrap="none" rtlCol="0">
            <a:spAutoFit/>
          </a:bodyPr>
          <a:lstStyle/>
          <a:p>
            <a:pPr defTabSz="457200">
              <a:defRPr/>
            </a:pPr>
            <a:r>
              <a:rPr lang="en-US" dirty="0">
                <a:solidFill>
                  <a:prstClr val="white"/>
                </a:solidFill>
                <a:ea typeface="Lucida Sans" charset="0"/>
                <a:cs typeface="Lucida Sans" charset="0"/>
              </a:rPr>
              <a:t>Given filter:</a:t>
            </a:r>
          </a:p>
        </p:txBody>
      </p:sp>
      <p:sp>
        <p:nvSpPr>
          <p:cNvPr id="15" name="TextBox 14">
            <a:extLst>
              <a:ext uri="{FF2B5EF4-FFF2-40B4-BE49-F238E27FC236}">
                <a16:creationId xmlns:a16="http://schemas.microsoft.com/office/drawing/2014/main" id="{B0590B96-9539-A449-A75D-CAD6A0F6E6B5}"/>
              </a:ext>
            </a:extLst>
          </p:cNvPr>
          <p:cNvSpPr txBox="1"/>
          <p:nvPr/>
        </p:nvSpPr>
        <p:spPr>
          <a:xfrm>
            <a:off x="6719433" y="3032608"/>
            <a:ext cx="2328073" cy="369332"/>
          </a:xfrm>
          <a:prstGeom prst="rect">
            <a:avLst/>
          </a:prstGeom>
          <a:noFill/>
        </p:spPr>
        <p:txBody>
          <a:bodyPr wrap="none" rtlCol="0">
            <a:spAutoFit/>
          </a:bodyPr>
          <a:lstStyle/>
          <a:p>
            <a:pPr defTabSz="457200">
              <a:defRPr/>
            </a:pPr>
            <a:r>
              <a:rPr lang="en-US" dirty="0" err="1">
                <a:solidFill>
                  <a:prstClr val="white"/>
                </a:solidFill>
                <a:ea typeface="Lucida Sans" charset="0"/>
                <a:cs typeface="Lucida Sans" charset="0"/>
              </a:rPr>
              <a:t>Subgrid</a:t>
            </a:r>
            <a:r>
              <a:rPr lang="en-US" dirty="0">
                <a:solidFill>
                  <a:prstClr val="white"/>
                </a:solidFill>
                <a:ea typeface="Lucida Sans" charset="0"/>
                <a:cs typeface="Lucida Sans" charset="0"/>
              </a:rPr>
              <a:t> Stress (SGS):</a:t>
            </a:r>
          </a:p>
        </p:txBody>
      </p:sp>
      <p:pic>
        <p:nvPicPr>
          <p:cNvPr id="16" name="Picture 15">
            <a:extLst>
              <a:ext uri="{FF2B5EF4-FFF2-40B4-BE49-F238E27FC236}">
                <a16:creationId xmlns:a16="http://schemas.microsoft.com/office/drawing/2014/main" id="{6A512F31-D003-664F-8206-56FC392AA8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4415" y="3257431"/>
            <a:ext cx="5777132" cy="1005840"/>
          </a:xfrm>
          <a:prstGeom prst="rect">
            <a:avLst/>
          </a:prstGeom>
        </p:spPr>
      </p:pic>
      <p:sp>
        <p:nvSpPr>
          <p:cNvPr id="17" name="TextBox 16">
            <a:extLst>
              <a:ext uri="{FF2B5EF4-FFF2-40B4-BE49-F238E27FC236}">
                <a16:creationId xmlns:a16="http://schemas.microsoft.com/office/drawing/2014/main" id="{A9D4B66D-899A-1C41-8A36-2FC0A767025E}"/>
              </a:ext>
            </a:extLst>
          </p:cNvPr>
          <p:cNvSpPr txBox="1"/>
          <p:nvPr/>
        </p:nvSpPr>
        <p:spPr>
          <a:xfrm>
            <a:off x="3656246" y="5344155"/>
            <a:ext cx="1401346" cy="1323439"/>
          </a:xfrm>
          <a:prstGeom prst="rect">
            <a:avLst/>
          </a:prstGeom>
          <a:noFill/>
        </p:spPr>
        <p:txBody>
          <a:bodyPr wrap="none" rtlCol="0">
            <a:spAutoFit/>
          </a:bodyPr>
          <a:lstStyle/>
          <a:p>
            <a:pPr defTabSz="457200">
              <a:defRPr/>
            </a:pPr>
            <a:r>
              <a:rPr lang="en-US" sz="1600" dirty="0" err="1">
                <a:solidFill>
                  <a:prstClr val="white"/>
                </a:solidFill>
                <a:ea typeface="Lucida Sans" charset="0"/>
                <a:cs typeface="Lucida Sans" charset="0"/>
              </a:rPr>
              <a:t>Smagorinsky</a:t>
            </a:r>
            <a:r>
              <a:rPr lang="en-US" sz="1600" dirty="0">
                <a:solidFill>
                  <a:prstClr val="white"/>
                </a:solidFill>
                <a:ea typeface="Lucida Sans" charset="0"/>
                <a:cs typeface="Lucida Sans" charset="0"/>
              </a:rPr>
              <a:t>:</a:t>
            </a:r>
          </a:p>
          <a:p>
            <a:pPr defTabSz="457200">
              <a:defRPr/>
            </a:pPr>
            <a:endParaRPr lang="en-US" sz="1600" dirty="0">
              <a:solidFill>
                <a:prstClr val="white"/>
              </a:solidFill>
              <a:latin typeface="Lucida Sans" charset="0"/>
              <a:ea typeface="Lucida Sans" charset="0"/>
              <a:cs typeface="Lucida Sans" charset="0"/>
            </a:endParaRPr>
          </a:p>
          <a:p>
            <a:pPr defTabSz="457200">
              <a:defRPr/>
            </a:pPr>
            <a:r>
              <a:rPr lang="en-US" sz="1600" dirty="0" err="1">
                <a:solidFill>
                  <a:prstClr val="white"/>
                </a:solidFill>
                <a:ea typeface="Lucida Sans" charset="0"/>
                <a:cs typeface="Lucida Sans" charset="0"/>
              </a:rPr>
              <a:t>k</a:t>
            </a:r>
            <a:r>
              <a:rPr lang="en-US" sz="1600" baseline="-25000" dirty="0" err="1">
                <a:solidFill>
                  <a:prstClr val="white"/>
                </a:solidFill>
                <a:ea typeface="Lucida Sans" charset="0"/>
                <a:cs typeface="Lucida Sans" charset="0"/>
              </a:rPr>
              <a:t>SGS</a:t>
            </a:r>
            <a:r>
              <a:rPr lang="en-US" sz="1600" dirty="0">
                <a:solidFill>
                  <a:prstClr val="white"/>
                </a:solidFill>
                <a:ea typeface="Lucida Sans" charset="0"/>
                <a:cs typeface="Lucida Sans" charset="0"/>
              </a:rPr>
              <a:t>:</a:t>
            </a:r>
          </a:p>
          <a:p>
            <a:pPr defTabSz="457200">
              <a:defRPr/>
            </a:pPr>
            <a:endParaRPr lang="en-US" sz="1600" dirty="0">
              <a:solidFill>
                <a:prstClr val="white"/>
              </a:solidFill>
              <a:latin typeface="Lucida Sans" charset="0"/>
              <a:ea typeface="Lucida Sans" charset="0"/>
              <a:cs typeface="Lucida Sans" charset="0"/>
            </a:endParaRPr>
          </a:p>
          <a:p>
            <a:pPr defTabSz="457200">
              <a:defRPr/>
            </a:pPr>
            <a:r>
              <a:rPr lang="en-US" sz="1600" dirty="0">
                <a:solidFill>
                  <a:prstClr val="white"/>
                </a:solidFill>
                <a:ea typeface="Lucida Sans" charset="0"/>
                <a:cs typeface="Lucida Sans" charset="0"/>
              </a:rPr>
              <a:t>WALE:</a:t>
            </a:r>
          </a:p>
        </p:txBody>
      </p:sp>
      <p:pic>
        <p:nvPicPr>
          <p:cNvPr id="18" name="Picture 17">
            <a:extLst>
              <a:ext uri="{FF2B5EF4-FFF2-40B4-BE49-F238E27FC236}">
                <a16:creationId xmlns:a16="http://schemas.microsoft.com/office/drawing/2014/main" id="{1BBB785B-A605-BA4F-8545-0D55654654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0296" y="5387105"/>
            <a:ext cx="2072938" cy="374140"/>
          </a:xfrm>
          <a:prstGeom prst="rect">
            <a:avLst/>
          </a:prstGeom>
        </p:spPr>
      </p:pic>
      <p:sp>
        <p:nvSpPr>
          <p:cNvPr id="19" name="TextBox 18">
            <a:extLst>
              <a:ext uri="{FF2B5EF4-FFF2-40B4-BE49-F238E27FC236}">
                <a16:creationId xmlns:a16="http://schemas.microsoft.com/office/drawing/2014/main" id="{E9B0EF0E-5606-4545-9661-04C4AC071372}"/>
              </a:ext>
            </a:extLst>
          </p:cNvPr>
          <p:cNvSpPr txBox="1"/>
          <p:nvPr/>
        </p:nvSpPr>
        <p:spPr>
          <a:xfrm>
            <a:off x="1389199" y="4985775"/>
            <a:ext cx="1044068" cy="369332"/>
          </a:xfrm>
          <a:prstGeom prst="rect">
            <a:avLst/>
          </a:prstGeom>
          <a:noFill/>
        </p:spPr>
        <p:txBody>
          <a:bodyPr wrap="none" rtlCol="0">
            <a:spAutoFit/>
          </a:bodyPr>
          <a:lstStyle/>
          <a:p>
            <a:pPr defTabSz="457200">
              <a:defRPr/>
            </a:pPr>
            <a:r>
              <a:rPr lang="en-US" dirty="0">
                <a:solidFill>
                  <a:prstClr val="white"/>
                </a:solidFill>
                <a:ea typeface="Lucida Sans" charset="0"/>
                <a:cs typeface="Lucida Sans" charset="0"/>
              </a:rPr>
              <a:t>Closure</a:t>
            </a:r>
            <a:r>
              <a:rPr lang="en-US" dirty="0">
                <a:solidFill>
                  <a:prstClr val="white"/>
                </a:solidFill>
                <a:latin typeface="Lucida Sans" charset="0"/>
                <a:ea typeface="Lucida Sans" charset="0"/>
                <a:cs typeface="Lucida Sans" charset="0"/>
              </a:rPr>
              <a:t>:</a:t>
            </a:r>
          </a:p>
        </p:txBody>
      </p:sp>
      <p:pic>
        <p:nvPicPr>
          <p:cNvPr id="20" name="Picture 19">
            <a:extLst>
              <a:ext uri="{FF2B5EF4-FFF2-40B4-BE49-F238E27FC236}">
                <a16:creationId xmlns:a16="http://schemas.microsoft.com/office/drawing/2014/main" id="{1DCDDB3D-13D3-B146-BF84-83244ED037AB}"/>
              </a:ext>
            </a:extLst>
          </p:cNvPr>
          <p:cNvPicPr>
            <a:picLocks noChangeAspect="1"/>
          </p:cNvPicPr>
          <p:nvPr/>
        </p:nvPicPr>
        <p:blipFill>
          <a:blip r:embed="rId12"/>
          <a:stretch>
            <a:fillRect/>
          </a:stretch>
        </p:blipFill>
        <p:spPr>
          <a:xfrm>
            <a:off x="994415" y="4467897"/>
            <a:ext cx="4714566" cy="457200"/>
          </a:xfrm>
          <a:prstGeom prst="rect">
            <a:avLst/>
          </a:prstGeom>
        </p:spPr>
      </p:pic>
      <p:pic>
        <p:nvPicPr>
          <p:cNvPr id="21" name="Picture 20">
            <a:extLst>
              <a:ext uri="{FF2B5EF4-FFF2-40B4-BE49-F238E27FC236}">
                <a16:creationId xmlns:a16="http://schemas.microsoft.com/office/drawing/2014/main" id="{9ADAC252-C510-EA44-A47C-0429C7DE8AEF}"/>
              </a:ext>
            </a:extLst>
          </p:cNvPr>
          <p:cNvPicPr>
            <a:picLocks noChangeAspect="1"/>
          </p:cNvPicPr>
          <p:nvPr/>
        </p:nvPicPr>
        <p:blipFill>
          <a:blip r:embed="rId13"/>
          <a:stretch>
            <a:fillRect/>
          </a:stretch>
        </p:blipFill>
        <p:spPr>
          <a:xfrm>
            <a:off x="7153527" y="4087924"/>
            <a:ext cx="1700784" cy="329184"/>
          </a:xfrm>
          <a:prstGeom prst="rect">
            <a:avLst/>
          </a:prstGeom>
        </p:spPr>
      </p:pic>
      <p:pic>
        <p:nvPicPr>
          <p:cNvPr id="22" name="Picture 21">
            <a:extLst>
              <a:ext uri="{FF2B5EF4-FFF2-40B4-BE49-F238E27FC236}">
                <a16:creationId xmlns:a16="http://schemas.microsoft.com/office/drawing/2014/main" id="{C29C43C2-0C09-9749-9A27-3D5CCE86BE73}"/>
              </a:ext>
            </a:extLst>
          </p:cNvPr>
          <p:cNvPicPr>
            <a:picLocks noChangeAspect="1"/>
          </p:cNvPicPr>
          <p:nvPr/>
        </p:nvPicPr>
        <p:blipFill>
          <a:blip r:embed="rId14"/>
          <a:stretch>
            <a:fillRect/>
          </a:stretch>
        </p:blipFill>
        <p:spPr>
          <a:xfrm>
            <a:off x="1272992" y="6296420"/>
            <a:ext cx="1387549" cy="457200"/>
          </a:xfrm>
          <a:prstGeom prst="rect">
            <a:avLst/>
          </a:prstGeom>
        </p:spPr>
      </p:pic>
      <p:pic>
        <p:nvPicPr>
          <p:cNvPr id="23" name="Picture 22">
            <a:extLst>
              <a:ext uri="{FF2B5EF4-FFF2-40B4-BE49-F238E27FC236}">
                <a16:creationId xmlns:a16="http://schemas.microsoft.com/office/drawing/2014/main" id="{09F692E8-40C1-DA43-A23E-C582EB934943}"/>
              </a:ext>
            </a:extLst>
          </p:cNvPr>
          <p:cNvPicPr>
            <a:picLocks noChangeAspect="1"/>
          </p:cNvPicPr>
          <p:nvPr/>
        </p:nvPicPr>
        <p:blipFill>
          <a:blip r:embed="rId15"/>
          <a:stretch>
            <a:fillRect/>
          </a:stretch>
        </p:blipFill>
        <p:spPr>
          <a:xfrm>
            <a:off x="1334467" y="5800232"/>
            <a:ext cx="1264596" cy="457200"/>
          </a:xfrm>
          <a:prstGeom prst="rect">
            <a:avLst/>
          </a:prstGeom>
        </p:spPr>
      </p:pic>
      <p:sp>
        <p:nvSpPr>
          <p:cNvPr id="24" name="TextBox 23">
            <a:extLst>
              <a:ext uri="{FF2B5EF4-FFF2-40B4-BE49-F238E27FC236}">
                <a16:creationId xmlns:a16="http://schemas.microsoft.com/office/drawing/2014/main" id="{B706D793-8A42-D644-8604-865D649E529D}"/>
              </a:ext>
            </a:extLst>
          </p:cNvPr>
          <p:cNvSpPr txBox="1"/>
          <p:nvPr/>
        </p:nvSpPr>
        <p:spPr>
          <a:xfrm>
            <a:off x="3235014" y="5027633"/>
            <a:ext cx="1426994" cy="369332"/>
          </a:xfrm>
          <a:prstGeom prst="rect">
            <a:avLst/>
          </a:prstGeom>
          <a:noFill/>
        </p:spPr>
        <p:txBody>
          <a:bodyPr wrap="none" rtlCol="0">
            <a:spAutoFit/>
          </a:bodyPr>
          <a:lstStyle/>
          <a:p>
            <a:pPr defTabSz="457200">
              <a:defRPr/>
            </a:pPr>
            <a:r>
              <a:rPr lang="en-US" dirty="0">
                <a:solidFill>
                  <a:prstClr val="white"/>
                </a:solidFill>
                <a:ea typeface="Lucida Sans" charset="0"/>
                <a:cs typeface="Lucida Sans" charset="0"/>
              </a:rPr>
              <a:t>LES Models:</a:t>
            </a:r>
          </a:p>
        </p:txBody>
      </p:sp>
      <p:sp>
        <p:nvSpPr>
          <p:cNvPr id="25" name="TextBox 24">
            <a:extLst>
              <a:ext uri="{FF2B5EF4-FFF2-40B4-BE49-F238E27FC236}">
                <a16:creationId xmlns:a16="http://schemas.microsoft.com/office/drawing/2014/main" id="{F59AA18D-6E7C-464C-AED1-C8D82F566632}"/>
              </a:ext>
            </a:extLst>
          </p:cNvPr>
          <p:cNvSpPr txBox="1"/>
          <p:nvPr/>
        </p:nvSpPr>
        <p:spPr>
          <a:xfrm>
            <a:off x="7399486" y="4663942"/>
            <a:ext cx="1735280" cy="2123658"/>
          </a:xfrm>
          <a:prstGeom prst="rect">
            <a:avLst/>
          </a:prstGeom>
          <a:noFill/>
        </p:spPr>
        <p:txBody>
          <a:bodyPr wrap="square" rtlCol="0">
            <a:spAutoFit/>
          </a:bodyPr>
          <a:lstStyle/>
          <a:p>
            <a:pPr marL="171450" indent="-171450" defTabSz="457200">
              <a:buFont typeface="Arial" panose="020B0604020202020204" pitchFamily="34" charset="0"/>
              <a:buChar char="•"/>
              <a:defRPr/>
            </a:pPr>
            <a:r>
              <a:rPr lang="en-US" sz="1200" dirty="0">
                <a:solidFill>
                  <a:prstClr val="white"/>
                </a:solidFill>
                <a:ea typeface="Lucida Sans" charset="0"/>
                <a:cs typeface="Lucida Sans" charset="0"/>
              </a:rPr>
              <a:t>mixture fraction-based unsteady </a:t>
            </a:r>
            <a:r>
              <a:rPr lang="en-US" sz="1200" dirty="0" err="1">
                <a:solidFill>
                  <a:prstClr val="white"/>
                </a:solidFill>
                <a:ea typeface="Lucida Sans" charset="0"/>
                <a:cs typeface="Lucida Sans" charset="0"/>
              </a:rPr>
              <a:t>flamelet</a:t>
            </a:r>
            <a:r>
              <a:rPr lang="en-US" sz="1200" dirty="0">
                <a:solidFill>
                  <a:prstClr val="white"/>
                </a:solidFill>
                <a:ea typeface="Lucida Sans" charset="0"/>
                <a:cs typeface="Lucida Sans" charset="0"/>
              </a:rPr>
              <a:t> combustion with generalized heat loss (multi-D table look-up; presumed PDF)</a:t>
            </a:r>
          </a:p>
          <a:p>
            <a:pPr marL="171450" indent="-171450" defTabSz="457200">
              <a:buFont typeface="Arial" panose="020B0604020202020204" pitchFamily="34" charset="0"/>
              <a:buChar char="•"/>
              <a:defRPr/>
            </a:pPr>
            <a:r>
              <a:rPr lang="en-US" sz="1200" dirty="0">
                <a:solidFill>
                  <a:prstClr val="white"/>
                </a:solidFill>
                <a:ea typeface="Lucida Sans" charset="0"/>
                <a:cs typeface="Lucida Sans" charset="0"/>
              </a:rPr>
              <a:t>Soot: Koo et al. (2018) from Moss and </a:t>
            </a:r>
            <a:r>
              <a:rPr lang="en-US" sz="1200" dirty="0" err="1">
                <a:solidFill>
                  <a:prstClr val="white"/>
                </a:solidFill>
                <a:ea typeface="Lucida Sans" charset="0"/>
                <a:cs typeface="Lucida Sans" charset="0"/>
              </a:rPr>
              <a:t>Askit</a:t>
            </a:r>
            <a:r>
              <a:rPr lang="en-US" sz="1200" dirty="0">
                <a:solidFill>
                  <a:prstClr val="white"/>
                </a:solidFill>
                <a:ea typeface="Lucida Sans" charset="0"/>
                <a:cs typeface="Lucida Sans" charset="0"/>
              </a:rPr>
              <a:t> (2007) </a:t>
            </a:r>
          </a:p>
        </p:txBody>
      </p:sp>
      <p:pic>
        <p:nvPicPr>
          <p:cNvPr id="27" name="Picture 26">
            <a:extLst>
              <a:ext uri="{FF2B5EF4-FFF2-40B4-BE49-F238E27FC236}">
                <a16:creationId xmlns:a16="http://schemas.microsoft.com/office/drawing/2014/main" id="{C5989654-D2C7-DA42-9DC4-F862AB5B9A12}"/>
              </a:ext>
            </a:extLst>
          </p:cNvPr>
          <p:cNvPicPr>
            <a:picLocks noChangeAspect="1"/>
          </p:cNvPicPr>
          <p:nvPr/>
        </p:nvPicPr>
        <p:blipFill>
          <a:blip r:embed="rId16"/>
          <a:stretch>
            <a:fillRect/>
          </a:stretch>
        </p:blipFill>
        <p:spPr>
          <a:xfrm>
            <a:off x="9507622" y="2832098"/>
            <a:ext cx="2360709" cy="2360709"/>
          </a:xfrm>
          <a:prstGeom prst="rect">
            <a:avLst/>
          </a:prstGeom>
        </p:spPr>
      </p:pic>
      <p:sp>
        <p:nvSpPr>
          <p:cNvPr id="28" name="TextBox 27">
            <a:extLst>
              <a:ext uri="{FF2B5EF4-FFF2-40B4-BE49-F238E27FC236}">
                <a16:creationId xmlns:a16="http://schemas.microsoft.com/office/drawing/2014/main" id="{BAE282C0-4619-004A-BDC0-41FA4A8BC47C}"/>
              </a:ext>
            </a:extLst>
          </p:cNvPr>
          <p:cNvSpPr txBox="1"/>
          <p:nvPr/>
        </p:nvSpPr>
        <p:spPr>
          <a:xfrm>
            <a:off x="9318814" y="5325037"/>
            <a:ext cx="0" cy="0"/>
          </a:xfrm>
          <a:prstGeom prst="rect">
            <a:avLst/>
          </a:prstGeom>
        </p:spPr>
        <p:txBody>
          <a:bodyPr vert="horz" wrap="none" lIns="91440" tIns="45720" rIns="91440" bIns="45720" rtlCol="0">
            <a:noAutofit/>
          </a:bodyPr>
          <a:lstStyle/>
          <a:p>
            <a:pPr algn="l"/>
            <a:r>
              <a:rPr lang="en-US" dirty="0"/>
              <a:t>Unsteady </a:t>
            </a:r>
            <a:r>
              <a:rPr lang="en-US" dirty="0" err="1"/>
              <a:t>flamelet</a:t>
            </a:r>
            <a:r>
              <a:rPr lang="en-US" dirty="0"/>
              <a:t> example</a:t>
            </a:r>
          </a:p>
        </p:txBody>
      </p:sp>
    </p:spTree>
    <p:extLst>
      <p:ext uri="{BB962C8B-B14F-4D97-AF65-F5344CB8AC3E}">
        <p14:creationId xmlns:p14="http://schemas.microsoft.com/office/powerpoint/2010/main" val="422414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50E5-367A-A24A-9532-8F6C69C585E8}"/>
              </a:ext>
            </a:extLst>
          </p:cNvPr>
          <p:cNvSpPr>
            <a:spLocks noGrp="1"/>
          </p:cNvSpPr>
          <p:nvPr>
            <p:ph type="title"/>
          </p:nvPr>
        </p:nvSpPr>
        <p:spPr/>
        <p:txBody>
          <a:bodyPr/>
          <a:lstStyle/>
          <a:p>
            <a:r>
              <a:rPr lang="en-US" dirty="0"/>
              <a:t>LES-based 5 meter Pool Fire Validation</a:t>
            </a:r>
          </a:p>
        </p:txBody>
      </p:sp>
      <p:sp>
        <p:nvSpPr>
          <p:cNvPr id="3" name="Slide Number Placeholder 2">
            <a:extLst>
              <a:ext uri="{FF2B5EF4-FFF2-40B4-BE49-F238E27FC236}">
                <a16:creationId xmlns:a16="http://schemas.microsoft.com/office/drawing/2014/main" id="{75FA19E1-027D-164B-A314-86DFFD6D0E79}"/>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45615204-25E8-6E4A-987F-019A7DCC89FA}"/>
              </a:ext>
            </a:extLst>
          </p:cNvPr>
          <p:cNvSpPr>
            <a:spLocks noGrp="1"/>
          </p:cNvSpPr>
          <p:nvPr>
            <p:ph sz="quarter" idx="11"/>
          </p:nvPr>
        </p:nvSpPr>
        <p:spPr>
          <a:xfrm>
            <a:off x="647699" y="1409700"/>
            <a:ext cx="6707841" cy="4610100"/>
          </a:xfrm>
        </p:spPr>
        <p:txBody>
          <a:bodyPr/>
          <a:lstStyle/>
          <a:p>
            <a:pPr marL="342900" indent="-342900">
              <a:buFont typeface="Arial" panose="020B0604020202020204" pitchFamily="34" charset="0"/>
              <a:buChar char="•"/>
            </a:pPr>
            <a:r>
              <a:rPr lang="en-US" dirty="0"/>
              <a:t>Puffing is captured– a key feature found in pool fires due to the complex interaction of Rayleigh/Taylor instabilities, Baroclinic torque, and vertical acceleration of vortical ring structures: 0.60 Hz vs correlation, 0.67 Hz</a:t>
            </a:r>
          </a:p>
          <a:p>
            <a:pPr marL="342900" indent="-342900">
              <a:buFont typeface="Arial" panose="020B0604020202020204" pitchFamily="34" charset="0"/>
              <a:buChar char="•"/>
            </a:pPr>
            <a:r>
              <a:rPr lang="en-US" dirty="0"/>
              <a:t>Radiative heat flux well-predicted</a:t>
            </a:r>
          </a:p>
          <a:p>
            <a:r>
              <a:rPr lang="en-US" sz="1800" dirty="0"/>
              <a:t>See: Domino et al., “</a:t>
            </a:r>
            <a:r>
              <a:rPr lang="en-US" sz="1800" i="1" dirty="0"/>
              <a:t>Predicting large-scale pool fire dynamics using an unsteady </a:t>
            </a:r>
            <a:r>
              <a:rPr lang="en-US" sz="1800" i="1" dirty="0" err="1"/>
              <a:t>flamelet</a:t>
            </a:r>
            <a:r>
              <a:rPr lang="en-US" sz="1800" i="1" dirty="0"/>
              <a:t> and large-eddy simulation-based model suite</a:t>
            </a:r>
            <a:r>
              <a:rPr lang="en-US" sz="1800" dirty="0"/>
              <a:t>”, </a:t>
            </a:r>
            <a:r>
              <a:rPr lang="en-US" sz="1800" dirty="0" err="1"/>
              <a:t>PoF</a:t>
            </a:r>
            <a:r>
              <a:rPr lang="en-US" sz="1800" dirty="0"/>
              <a:t>, 2021 (Editors pick)</a:t>
            </a:r>
          </a:p>
        </p:txBody>
      </p:sp>
      <p:pic>
        <p:nvPicPr>
          <p:cNvPr id="6" name="Picture 5">
            <a:extLst>
              <a:ext uri="{FF2B5EF4-FFF2-40B4-BE49-F238E27FC236}">
                <a16:creationId xmlns:a16="http://schemas.microsoft.com/office/drawing/2014/main" id="{BE96FD66-4595-424B-A737-31EA617B6794}"/>
              </a:ext>
            </a:extLst>
          </p:cNvPr>
          <p:cNvPicPr>
            <a:picLocks noChangeAspect="1"/>
          </p:cNvPicPr>
          <p:nvPr/>
        </p:nvPicPr>
        <p:blipFill>
          <a:blip r:embed="rId2"/>
          <a:stretch>
            <a:fillRect/>
          </a:stretch>
        </p:blipFill>
        <p:spPr>
          <a:xfrm>
            <a:off x="7504051" y="1409700"/>
            <a:ext cx="3730502" cy="5077228"/>
          </a:xfrm>
          <a:prstGeom prst="rect">
            <a:avLst/>
          </a:prstGeom>
        </p:spPr>
      </p:pic>
      <p:pic>
        <p:nvPicPr>
          <p:cNvPr id="7" name="Picture 6">
            <a:extLst>
              <a:ext uri="{FF2B5EF4-FFF2-40B4-BE49-F238E27FC236}">
                <a16:creationId xmlns:a16="http://schemas.microsoft.com/office/drawing/2014/main" id="{FE0B3C7D-498E-F346-A159-7D526E8BBED4}"/>
              </a:ext>
            </a:extLst>
          </p:cNvPr>
          <p:cNvPicPr>
            <a:picLocks noChangeAspect="1"/>
          </p:cNvPicPr>
          <p:nvPr/>
        </p:nvPicPr>
        <p:blipFill>
          <a:blip r:embed="rId3"/>
          <a:stretch>
            <a:fillRect/>
          </a:stretch>
        </p:blipFill>
        <p:spPr>
          <a:xfrm>
            <a:off x="1156638" y="4090147"/>
            <a:ext cx="2743200" cy="2743200"/>
          </a:xfrm>
          <a:prstGeom prst="rect">
            <a:avLst/>
          </a:prstGeom>
        </p:spPr>
      </p:pic>
      <p:pic>
        <p:nvPicPr>
          <p:cNvPr id="13" name="Picture 12">
            <a:extLst>
              <a:ext uri="{FF2B5EF4-FFF2-40B4-BE49-F238E27FC236}">
                <a16:creationId xmlns:a16="http://schemas.microsoft.com/office/drawing/2014/main" id="{35316497-685B-DA49-B641-EB3BDE7D2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590" y="4090147"/>
            <a:ext cx="2743200" cy="2743200"/>
          </a:xfrm>
          <a:prstGeom prst="rect">
            <a:avLst/>
          </a:prstGeom>
        </p:spPr>
      </p:pic>
    </p:spTree>
    <p:extLst>
      <p:ext uri="{BB962C8B-B14F-4D97-AF65-F5344CB8AC3E}">
        <p14:creationId xmlns:p14="http://schemas.microsoft.com/office/powerpoint/2010/main" val="128013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5229</TotalTime>
  <Words>2436</Words>
  <Application>Microsoft Macintosh PowerPoint</Application>
  <PresentationFormat>Widescreen</PresentationFormat>
  <Paragraphs>353</Paragraphs>
  <Slides>37</Slides>
  <Notes>1</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Trebuchet MS</vt:lpstr>
      <vt:lpstr>Open Sans bold</vt:lpstr>
      <vt:lpstr>Open Sans Light</vt:lpstr>
      <vt:lpstr>Open Sans</vt:lpstr>
      <vt:lpstr>Lucida Sans</vt:lpstr>
      <vt:lpstr>Arial</vt:lpstr>
      <vt:lpstr>Wingdings</vt:lpstr>
      <vt:lpstr>Courier New</vt:lpstr>
      <vt:lpstr>Symbol</vt:lpstr>
      <vt:lpstr>Sandia Angles</vt:lpstr>
      <vt:lpstr>1541 Research Activity Overview Sandia PSAAP-3 Internship Talking Points</vt:lpstr>
      <vt:lpstr>Objective</vt:lpstr>
      <vt:lpstr>Research Activities Center on low-Mach Flow</vt:lpstr>
      <vt:lpstr>Advancing Fire Mod/Simulation An Evolution of Mindset: Quiescent to Crossflow</vt:lpstr>
      <vt:lpstr>Quiescent to Crossflow Fire/Plume Physics</vt:lpstr>
      <vt:lpstr>The Effect of Crossflow</vt:lpstr>
      <vt:lpstr>Fire Mechanics Coupling Description: In Words</vt:lpstr>
      <vt:lpstr>Fire Mechanics Coupling Description: Equations</vt:lpstr>
      <vt:lpstr>LES-based 5 meter Pool Fire Validation</vt:lpstr>
      <vt:lpstr>Representative Crossflow and Quiescent Simulations</vt:lpstr>
      <vt:lpstr>Physics of Impinging Jets</vt:lpstr>
      <vt:lpstr>DNS: ASC P&amp;EM Impinging Jet</vt:lpstr>
      <vt:lpstr>Surface Profiles: Well-resolved and Converged</vt:lpstr>
      <vt:lpstr>Confidence Established for Atypical Element Types</vt:lpstr>
      <vt:lpstr>Ret 395 LES Comparisons with Moser et al. (1999) DNS Channel</vt:lpstr>
      <vt:lpstr>Objective: Stable, Accurate six-DOF + Overset + Volme of Fluid (VoF) </vt:lpstr>
      <vt:lpstr>VoF using Balanced Force: Routine Balanced Force + Innovative Stab.</vt:lpstr>
      <vt:lpstr>Dam Break Validation</vt:lpstr>
      <vt:lpstr>Dam Break Validation</vt:lpstr>
      <vt:lpstr>Implicit low-Mach Overset</vt:lpstr>
      <vt:lpstr>Overset Rise and Fall: Establish Stability of Overset</vt:lpstr>
      <vt:lpstr>Overset Rise and Fall: Validation Results</vt:lpstr>
      <vt:lpstr>Validation: Unmoored Buoy Drop (Quiescent Conditions)</vt:lpstr>
      <vt:lpstr>Validation: Unmoored Buoy Drop (Quiescent Conditions)</vt:lpstr>
      <vt:lpstr>Buoy Dropped Into Quiescent Pool; large displacement limit</vt:lpstr>
      <vt:lpstr>Large Displacement Test Case: Explore Center of Mass</vt:lpstr>
      <vt:lpstr>Validation: Moored Buoy Drop (Quiescent Conditions)</vt:lpstr>
      <vt:lpstr>COVID-19 Transport and Transmission</vt:lpstr>
      <vt:lpstr>First Objective: Establish a Credible high-Fidelity Multi-physics tool</vt:lpstr>
      <vt:lpstr>Second: Linking Multi-physics Mod/Sim to Probability of Infection</vt:lpstr>
      <vt:lpstr>Kneeling Humanoid; Cough in 0, 1, and 10 m/s Crossflow</vt:lpstr>
      <vt:lpstr>Standing Humanoid Coughing (10, 20 m/s); 0 m/s Crossflow</vt:lpstr>
      <vt:lpstr>Standing Humanoid Coughing (10, 20 m/s); 0 m/s Crossflow: Wall</vt:lpstr>
      <vt:lpstr>Kneeling Humanoid Coughing; 1 and 10 m/s Crossflow (streamwise)</vt:lpstr>
      <vt:lpstr>Kneeling Humanoid Coughing; 1 and 10 m/s Crossflow (spanwise)</vt:lpstr>
      <vt:lpstr>Developed Open-Source BSD-clause 3 Distribution Policy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543</cp:revision>
  <cp:lastPrinted>2021-11-15T21:34:46Z</cp:lastPrinted>
  <dcterms:created xsi:type="dcterms:W3CDTF">2018-07-21T13:25:45Z</dcterms:created>
  <dcterms:modified xsi:type="dcterms:W3CDTF">2022-04-05T13:38:00Z</dcterms:modified>
</cp:coreProperties>
</file>